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21" r:id="rId3"/>
    <p:sldId id="324" r:id="rId4"/>
    <p:sldId id="328" r:id="rId5"/>
    <p:sldId id="325" r:id="rId6"/>
    <p:sldId id="326" r:id="rId7"/>
    <p:sldId id="258" r:id="rId8"/>
    <p:sldId id="259" r:id="rId9"/>
    <p:sldId id="260" r:id="rId10"/>
    <p:sldId id="263" r:id="rId11"/>
    <p:sldId id="264" r:id="rId12"/>
    <p:sldId id="316" r:id="rId13"/>
    <p:sldId id="266" r:id="rId14"/>
    <p:sldId id="322" r:id="rId15"/>
    <p:sldId id="329" r:id="rId16"/>
    <p:sldId id="268" r:id="rId17"/>
    <p:sldId id="331" r:id="rId18"/>
    <p:sldId id="332" r:id="rId19"/>
    <p:sldId id="323" r:id="rId20"/>
    <p:sldId id="334" r:id="rId21"/>
    <p:sldId id="330" r:id="rId22"/>
    <p:sldId id="272" r:id="rId23"/>
    <p:sldId id="336" r:id="rId24"/>
    <p:sldId id="283" r:id="rId25"/>
    <p:sldId id="333" r:id="rId26"/>
    <p:sldId id="290" r:id="rId27"/>
    <p:sldId id="335" r:id="rId28"/>
    <p:sldId id="304" r:id="rId29"/>
    <p:sldId id="338" r:id="rId30"/>
    <p:sldId id="337" r:id="rId31"/>
    <p:sldId id="292" r:id="rId32"/>
    <p:sldId id="293" r:id="rId33"/>
    <p:sldId id="306" r:id="rId34"/>
    <p:sldId id="310" r:id="rId35"/>
    <p:sldId id="294" r:id="rId36"/>
    <p:sldId id="295" r:id="rId37"/>
    <p:sldId id="296" r:id="rId38"/>
    <p:sldId id="303" r:id="rId39"/>
    <p:sldId id="307" r:id="rId40"/>
    <p:sldId id="308" r:id="rId41"/>
    <p:sldId id="327" r:id="rId42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炜" initials="周" lastIdx="1" clrIdx="0">
    <p:extLst>
      <p:ext uri="{19B8F6BF-5375-455C-9EA6-DF929625EA0E}">
        <p15:presenceInfo xmlns:p15="http://schemas.microsoft.com/office/powerpoint/2012/main" userId="9dec1bdefe3252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3" autoAdjust="0"/>
    <p:restoredTop sz="75709" autoAdjust="0"/>
  </p:normalViewPr>
  <p:slideViewPr>
    <p:cSldViewPr>
      <p:cViewPr varScale="1">
        <p:scale>
          <a:sx n="66" d="100"/>
          <a:sy n="66" d="100"/>
        </p:scale>
        <p:origin x="941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FE12042-582E-49B8-8348-65B7E2FFA331}" type="datetimeFigureOut">
              <a:rPr lang="zh-CN" altLang="en-US" smtClean="0"/>
              <a:pPr/>
              <a:t>2023-05-24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7FC8F2-A438-4C9F-90F9-E87482077A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7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C8F2-A438-4C9F-90F9-E87482077A1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7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双符号位不要求</a:t>
            </a:r>
            <a:endParaRPr lang="en-US" altLang="zh-CN" dirty="0"/>
          </a:p>
          <a:p>
            <a:r>
              <a:rPr lang="zh-CN" altLang="en-US"/>
              <a:t>浮点数乘除法大概知道怎么回事就行了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C8F2-A438-4C9F-90F9-E87482077A1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9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/>
          <p:cNvSpPr txBox="1">
            <a:spLocks/>
          </p:cNvSpPr>
          <p:nvPr/>
        </p:nvSpPr>
        <p:spPr>
          <a:xfrm>
            <a:off x="6762755" y="6357958"/>
            <a:ext cx="1714512" cy="428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3AB107-6101-439A-BA7F-80ADDA7E7EB6}" type="slidenum"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random/>
    <p:sndAc>
      <p:stSnd>
        <p:snd r:embed="rId4" name="chimes.wav"/>
      </p:stSnd>
    </p:sndAc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99FF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95600" y="2204864"/>
            <a:ext cx="74135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6000" b="1" dirty="0"/>
              <a:t>Chapt3_2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Arithmetic for Computer</a:t>
            </a: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9355" y="91567"/>
            <a:ext cx="5900750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Division </a:t>
            </a:r>
            <a:r>
              <a:rPr lang="en-US" altLang="zh-CN" dirty="0" err="1"/>
              <a:t>V3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60DB00-98FE-1A2E-A25B-C384765D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223477"/>
            <a:ext cx="10862074" cy="5263066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A5F4D3-9C41-AF7F-D929-3624BE8D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70" y="764704"/>
            <a:ext cx="9913660" cy="5328592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Example 7/2 for Division </a:t>
            </a:r>
            <a:r>
              <a:rPr lang="en-US" altLang="zh-CN" dirty="0" err="1"/>
              <a:t>V3</a:t>
            </a:r>
            <a:endParaRPr lang="zh-CN" altLang="en-US" dirty="0"/>
          </a:p>
        </p:txBody>
      </p:sp>
      <p:graphicFrame>
        <p:nvGraphicFramePr>
          <p:cNvPr id="4" name="Group 76"/>
          <p:cNvGraphicFramePr>
            <a:graphicFrameLocks noGrp="1"/>
          </p:cNvGraphicFramePr>
          <p:nvPr/>
        </p:nvGraphicFramePr>
        <p:xfrm>
          <a:off x="2135188" y="1341438"/>
          <a:ext cx="8140700" cy="4934586"/>
        </p:xfrm>
        <a:graphic>
          <a:graphicData uri="http://schemas.openxmlformats.org/drawingml/2006/table">
            <a:tbl>
              <a:tblPr/>
              <a:tblGrid>
                <a:gridCol w="1268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iteration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step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Divisor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Remainder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Initial Values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0000 0111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Shift Rem left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0000 1110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1.Rem=Rem-Div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 1110 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2b: Rem&lt;0 →+Div,sll R,R</a:t>
                      </a:r>
                      <a:r>
                        <a:rPr kumimoji="0" lang="en-US" altLang="zh-CN" sz="21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=0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0001 110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1.Rem=Rem-Div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1111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 1100 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2b: Rem&lt;0 →+Div,sll R,R</a:t>
                      </a:r>
                      <a:r>
                        <a:rPr kumimoji="0" lang="en-US" altLang="zh-CN" sz="21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=0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0011 10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1.Rem=Rem-Div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0001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1000 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2a: Rem&gt;0 →sll R,R</a:t>
                      </a:r>
                      <a:r>
                        <a:rPr kumimoji="0" lang="en-US" altLang="zh-CN" sz="21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=1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0011 0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4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1.Rem=Rem-Div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0001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 0001 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2a: Rem&gt;0 →sll R,R</a:t>
                      </a:r>
                      <a:r>
                        <a:rPr kumimoji="0" lang="en-US" altLang="zh-CN" sz="21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</a:t>
                      </a: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=1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0010 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0011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2"/>
                          <a:cs typeface="Arial Unicode MS" pitchFamily="34" charset="-122"/>
                        </a:rPr>
                        <a:t>Shift left half of Rem right 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val 75"/>
          <p:cNvSpPr>
            <a:spLocks noChangeArrowheads="1"/>
          </p:cNvSpPr>
          <p:nvPr/>
        </p:nvSpPr>
        <p:spPr bwMode="auto">
          <a:xfrm>
            <a:off x="8667768" y="2643183"/>
            <a:ext cx="287338" cy="269875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6" name="Oval 78"/>
          <p:cNvSpPr>
            <a:spLocks noChangeArrowheads="1"/>
          </p:cNvSpPr>
          <p:nvPr/>
        </p:nvSpPr>
        <p:spPr bwMode="auto">
          <a:xfrm>
            <a:off x="8667768" y="3429001"/>
            <a:ext cx="287338" cy="269875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7" name="Oval 79"/>
          <p:cNvSpPr>
            <a:spLocks noChangeArrowheads="1"/>
          </p:cNvSpPr>
          <p:nvPr/>
        </p:nvSpPr>
        <p:spPr bwMode="auto">
          <a:xfrm>
            <a:off x="8596331" y="4286257"/>
            <a:ext cx="287337" cy="269875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8" name="Freeform 82"/>
          <p:cNvSpPr>
            <a:spLocks/>
          </p:cNvSpPr>
          <p:nvPr/>
        </p:nvSpPr>
        <p:spPr bwMode="auto">
          <a:xfrm>
            <a:off x="6310315" y="4143380"/>
            <a:ext cx="3929090" cy="571500"/>
          </a:xfrm>
          <a:custGeom>
            <a:avLst/>
            <a:gdLst>
              <a:gd name="T0" fmla="*/ 0 w 2911"/>
              <a:gd name="T1" fmla="*/ 571500 h 386"/>
              <a:gd name="T2" fmla="*/ 1095301 w 2911"/>
              <a:gd name="T3" fmla="*/ 34053 h 386"/>
              <a:gd name="T4" fmla="*/ 3673734 w 2911"/>
              <a:gd name="T5" fmla="*/ 368662 h 386"/>
              <a:gd name="T6" fmla="*/ 3866939 w 2911"/>
              <a:gd name="T7" fmla="*/ 571500 h 386"/>
              <a:gd name="T8" fmla="*/ 0 60000 65536"/>
              <a:gd name="T9" fmla="*/ 0 60000 65536"/>
              <a:gd name="T10" fmla="*/ 0 60000 65536"/>
              <a:gd name="T11" fmla="*/ 0 60000 65536"/>
              <a:gd name="T12" fmla="*/ 0 w 2911"/>
              <a:gd name="T13" fmla="*/ 0 h 386"/>
              <a:gd name="T14" fmla="*/ 2911 w 2911"/>
              <a:gd name="T15" fmla="*/ 386 h 3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1" h="386">
                <a:moveTo>
                  <a:pt x="0" y="386"/>
                </a:moveTo>
                <a:cubicBezTo>
                  <a:pt x="170" y="216"/>
                  <a:pt x="340" y="46"/>
                  <a:pt x="771" y="23"/>
                </a:cubicBezTo>
                <a:cubicBezTo>
                  <a:pt x="1202" y="0"/>
                  <a:pt x="2261" y="188"/>
                  <a:pt x="2586" y="249"/>
                </a:cubicBezTo>
                <a:cubicBezTo>
                  <a:pt x="2911" y="310"/>
                  <a:pt x="2816" y="348"/>
                  <a:pt x="2722" y="38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9" name="Oval 83"/>
          <p:cNvSpPr>
            <a:spLocks noChangeArrowheads="1"/>
          </p:cNvSpPr>
          <p:nvPr/>
        </p:nvSpPr>
        <p:spPr bwMode="auto">
          <a:xfrm>
            <a:off x="8596330" y="5072075"/>
            <a:ext cx="287338" cy="269875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>
              <a:ea typeface="Arial Unicode MS" pitchFamily="34" charset="-122"/>
            </a:endParaRPr>
          </a:p>
        </p:txBody>
      </p:sp>
      <p:sp>
        <p:nvSpPr>
          <p:cNvPr id="10" name="Freeform 84"/>
          <p:cNvSpPr>
            <a:spLocks/>
          </p:cNvSpPr>
          <p:nvPr/>
        </p:nvSpPr>
        <p:spPr bwMode="auto">
          <a:xfrm>
            <a:off x="6310315" y="5072074"/>
            <a:ext cx="3857652" cy="571500"/>
          </a:xfrm>
          <a:custGeom>
            <a:avLst/>
            <a:gdLst>
              <a:gd name="T0" fmla="*/ 0 w 2911"/>
              <a:gd name="T1" fmla="*/ 571500 h 386"/>
              <a:gd name="T2" fmla="*/ 1095301 w 2911"/>
              <a:gd name="T3" fmla="*/ 34053 h 386"/>
              <a:gd name="T4" fmla="*/ 3673734 w 2911"/>
              <a:gd name="T5" fmla="*/ 368662 h 386"/>
              <a:gd name="T6" fmla="*/ 3866939 w 2911"/>
              <a:gd name="T7" fmla="*/ 571500 h 386"/>
              <a:gd name="T8" fmla="*/ 0 60000 65536"/>
              <a:gd name="T9" fmla="*/ 0 60000 65536"/>
              <a:gd name="T10" fmla="*/ 0 60000 65536"/>
              <a:gd name="T11" fmla="*/ 0 60000 65536"/>
              <a:gd name="T12" fmla="*/ 0 w 2911"/>
              <a:gd name="T13" fmla="*/ 0 h 386"/>
              <a:gd name="T14" fmla="*/ 2911 w 2911"/>
              <a:gd name="T15" fmla="*/ 386 h 3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1" h="386">
                <a:moveTo>
                  <a:pt x="0" y="386"/>
                </a:moveTo>
                <a:cubicBezTo>
                  <a:pt x="170" y="216"/>
                  <a:pt x="340" y="46"/>
                  <a:pt x="771" y="23"/>
                </a:cubicBezTo>
                <a:cubicBezTo>
                  <a:pt x="1202" y="0"/>
                  <a:pt x="2261" y="188"/>
                  <a:pt x="2586" y="249"/>
                </a:cubicBezTo>
                <a:cubicBezTo>
                  <a:pt x="2911" y="310"/>
                  <a:pt x="2816" y="348"/>
                  <a:pt x="2722" y="38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11" name="Freeform 85"/>
          <p:cNvSpPr>
            <a:spLocks/>
          </p:cNvSpPr>
          <p:nvPr/>
        </p:nvSpPr>
        <p:spPr bwMode="auto">
          <a:xfrm>
            <a:off x="6953256" y="2500306"/>
            <a:ext cx="3168650" cy="571500"/>
          </a:xfrm>
          <a:custGeom>
            <a:avLst/>
            <a:gdLst>
              <a:gd name="T0" fmla="*/ 0 w 2911"/>
              <a:gd name="T1" fmla="*/ 571500 h 386"/>
              <a:gd name="T2" fmla="*/ 839241 w 2911"/>
              <a:gd name="T3" fmla="*/ 34053 h 386"/>
              <a:gd name="T4" fmla="*/ 2814885 w 2911"/>
              <a:gd name="T5" fmla="*/ 368662 h 386"/>
              <a:gd name="T6" fmla="*/ 2962922 w 2911"/>
              <a:gd name="T7" fmla="*/ 571500 h 386"/>
              <a:gd name="T8" fmla="*/ 0 60000 65536"/>
              <a:gd name="T9" fmla="*/ 0 60000 65536"/>
              <a:gd name="T10" fmla="*/ 0 60000 65536"/>
              <a:gd name="T11" fmla="*/ 0 60000 65536"/>
              <a:gd name="T12" fmla="*/ 0 w 2911"/>
              <a:gd name="T13" fmla="*/ 0 h 386"/>
              <a:gd name="T14" fmla="*/ 2911 w 2911"/>
              <a:gd name="T15" fmla="*/ 386 h 3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1" h="386">
                <a:moveTo>
                  <a:pt x="0" y="386"/>
                </a:moveTo>
                <a:cubicBezTo>
                  <a:pt x="170" y="216"/>
                  <a:pt x="340" y="46"/>
                  <a:pt x="771" y="23"/>
                </a:cubicBezTo>
                <a:cubicBezTo>
                  <a:pt x="1202" y="0"/>
                  <a:pt x="2261" y="188"/>
                  <a:pt x="2586" y="249"/>
                </a:cubicBezTo>
                <a:cubicBezTo>
                  <a:pt x="2911" y="310"/>
                  <a:pt x="2816" y="348"/>
                  <a:pt x="2722" y="38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12" name="Freeform 86"/>
          <p:cNvSpPr>
            <a:spLocks/>
          </p:cNvSpPr>
          <p:nvPr/>
        </p:nvSpPr>
        <p:spPr bwMode="auto">
          <a:xfrm>
            <a:off x="6999316" y="3357562"/>
            <a:ext cx="3168650" cy="571500"/>
          </a:xfrm>
          <a:custGeom>
            <a:avLst/>
            <a:gdLst>
              <a:gd name="T0" fmla="*/ 0 w 2911"/>
              <a:gd name="T1" fmla="*/ 571500 h 386"/>
              <a:gd name="T2" fmla="*/ 839241 w 2911"/>
              <a:gd name="T3" fmla="*/ 34053 h 386"/>
              <a:gd name="T4" fmla="*/ 2814885 w 2911"/>
              <a:gd name="T5" fmla="*/ 368662 h 386"/>
              <a:gd name="T6" fmla="*/ 2962922 w 2911"/>
              <a:gd name="T7" fmla="*/ 571500 h 386"/>
              <a:gd name="T8" fmla="*/ 0 60000 65536"/>
              <a:gd name="T9" fmla="*/ 0 60000 65536"/>
              <a:gd name="T10" fmla="*/ 0 60000 65536"/>
              <a:gd name="T11" fmla="*/ 0 60000 65536"/>
              <a:gd name="T12" fmla="*/ 0 w 2911"/>
              <a:gd name="T13" fmla="*/ 0 h 386"/>
              <a:gd name="T14" fmla="*/ 2911 w 2911"/>
              <a:gd name="T15" fmla="*/ 386 h 3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1" h="386">
                <a:moveTo>
                  <a:pt x="0" y="386"/>
                </a:moveTo>
                <a:cubicBezTo>
                  <a:pt x="170" y="216"/>
                  <a:pt x="340" y="46"/>
                  <a:pt x="771" y="23"/>
                </a:cubicBezTo>
                <a:cubicBezTo>
                  <a:pt x="1202" y="0"/>
                  <a:pt x="2261" y="188"/>
                  <a:pt x="2586" y="249"/>
                </a:cubicBezTo>
                <a:cubicBezTo>
                  <a:pt x="2911" y="310"/>
                  <a:pt x="2816" y="348"/>
                  <a:pt x="2722" y="38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0488" tIns="44450" rIns="90488" bIns="44450"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1384" y="-24345"/>
            <a:ext cx="669674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Signed division</a:t>
            </a:r>
            <a:r>
              <a:rPr lang="zh-CN" altLang="en-US" dirty="0"/>
              <a:t>符号数除法</a:t>
            </a:r>
            <a:endParaRPr lang="en-US" altLang="zh-CN" dirty="0"/>
          </a:p>
        </p:txBody>
      </p:sp>
      <p:sp>
        <p:nvSpPr>
          <p:cNvPr id="67587" name="AutoShape 3"/>
          <p:cNvSpPr>
            <a:spLocks noGrp="1" noChangeArrowheads="1"/>
          </p:cNvSpPr>
          <p:nvPr>
            <p:ph idx="4294967295"/>
          </p:nvPr>
        </p:nvSpPr>
        <p:spPr>
          <a:xfrm>
            <a:off x="1308557" y="1153934"/>
            <a:ext cx="10613786" cy="488632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/>
              <a:t>Keep the signs in mind for Dividend and Remainder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ea typeface="宋体" charset="-122"/>
              </a:rPr>
              <a:t>(+ 7) ÷( + 2) = + 3 	Remainder = +1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ea typeface="宋体" charset="-122"/>
              </a:rPr>
              <a:t>	7 = 3 × 2 + (+1) = 6 + 1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ea typeface="宋体" charset="-122"/>
              </a:rPr>
              <a:t>(- 7 ) ÷(+ 2) = - 3 	Remainder = -1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ea typeface="宋体" charset="-122"/>
              </a:rPr>
              <a:t>	-7 = -3 ×  2 + (-1) = - 6 - 1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highlight>
                  <a:srgbClr val="FFFF00"/>
                </a:highlight>
                <a:ea typeface="宋体" charset="-122"/>
              </a:rPr>
              <a:t>(+ 7</a:t>
            </a:r>
            <a:r>
              <a:rPr lang="en-US" altLang="zh-CN" sz="2000" dirty="0">
                <a:ea typeface="宋体" charset="-122"/>
              </a:rPr>
              <a:t> ) ÷( - 2) </a:t>
            </a:r>
            <a:r>
              <a:rPr lang="en-US" altLang="zh-CN" sz="2000" dirty="0">
                <a:solidFill>
                  <a:srgbClr val="C00000"/>
                </a:solidFill>
                <a:ea typeface="宋体" charset="-122"/>
              </a:rPr>
              <a:t>= - 3 </a:t>
            </a:r>
            <a:r>
              <a:rPr lang="en-US" altLang="zh-CN" sz="2000" dirty="0">
                <a:ea typeface="宋体" charset="-122"/>
              </a:rPr>
              <a:t>	Remainder = </a:t>
            </a:r>
            <a:r>
              <a:rPr lang="en-US" altLang="zh-CN" sz="2000" dirty="0">
                <a:highlight>
                  <a:srgbClr val="FFFF00"/>
                </a:highlight>
                <a:ea typeface="宋体" charset="-122"/>
              </a:rPr>
              <a:t>+1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000" dirty="0">
                <a:ea typeface="宋体" charset="-122"/>
              </a:rPr>
              <a:t>(- 7 ) ÷( - 2) = </a:t>
            </a:r>
            <a:r>
              <a:rPr lang="en-US" altLang="zh-CN" sz="2000" dirty="0">
                <a:solidFill>
                  <a:srgbClr val="C00000"/>
                </a:solidFill>
                <a:ea typeface="宋体" charset="-122"/>
              </a:rPr>
              <a:t>+ 3 </a:t>
            </a:r>
            <a:r>
              <a:rPr lang="en-US" altLang="zh-CN" sz="2000" dirty="0">
                <a:ea typeface="宋体" charset="-122"/>
              </a:rPr>
              <a:t>	Remainder = -1</a:t>
            </a:r>
          </a:p>
          <a:p>
            <a:endParaRPr lang="en-US" altLang="zh-CN" sz="2400" dirty="0"/>
          </a:p>
          <a:p>
            <a:r>
              <a:rPr lang="en-US" altLang="zh-CN" sz="2400" dirty="0"/>
              <a:t>One 64 bit register : Hi &amp; Lo</a:t>
            </a:r>
          </a:p>
          <a:p>
            <a:pPr lvl="1"/>
            <a:r>
              <a:rPr lang="en-US" altLang="zh-CN" sz="2000" dirty="0">
                <a:ea typeface="宋体" charset="-122"/>
              </a:rPr>
              <a:t>Hi: Remainder, Lo: Quotient                              </a:t>
            </a:r>
          </a:p>
          <a:p>
            <a:pPr lvl="1"/>
            <a:r>
              <a:rPr lang="en-US" altLang="zh-CN" sz="2400" dirty="0"/>
              <a:t>Instructions: div, </a:t>
            </a:r>
            <a:r>
              <a:rPr lang="en-US" altLang="zh-CN" sz="2400" dirty="0" err="1"/>
              <a:t>divu</a:t>
            </a:r>
            <a:r>
              <a:rPr lang="en-US" altLang="zh-CN" sz="2400" dirty="0"/>
              <a:t>                            </a:t>
            </a:r>
          </a:p>
          <a:p>
            <a:pPr lvl="1"/>
            <a:r>
              <a:rPr lang="en-US" altLang="zh-CN" sz="2400" dirty="0"/>
              <a:t>Divide by 0 / overflow : Check by software              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29545"/>
              </p:ext>
            </p:extLst>
          </p:nvPr>
        </p:nvGraphicFramePr>
        <p:xfrm>
          <a:off x="7608168" y="1700808"/>
          <a:ext cx="4104456" cy="237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9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  7 </a:t>
                      </a:r>
                      <a:r>
                        <a:rPr lang="zh-CN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/  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en-US" altLang="zh-CN" baseline="0" dirty="0"/>
                        <a:t>  -7   /  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   7   /  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 -7    /  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536160" y="4270002"/>
            <a:ext cx="424847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sign of Quotient =  x sign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⊕ </a:t>
            </a:r>
            <a:r>
              <a:rPr lang="en-US" altLang="zh-CN" sz="2000" dirty="0">
                <a:ea typeface="宋体" charset="-122"/>
              </a:rPr>
              <a:t>y sign</a:t>
            </a:r>
          </a:p>
          <a:p>
            <a:r>
              <a:rPr lang="en-US" altLang="zh-CN" sz="2000" dirty="0"/>
              <a:t>sign of remainder =  x sign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93875-5AC5-2BCD-6948-B1A4EC66E5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5520" y="2564904"/>
            <a:ext cx="8210128" cy="13255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0070C0"/>
                </a:solidFill>
              </a:rPr>
              <a:t>2    Floating point numbers </a:t>
            </a:r>
            <a:endParaRPr lang="zh-CN" alt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565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D51A69-D640-B5C7-2E1C-38B0AA9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6632"/>
            <a:ext cx="9361040" cy="62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819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55640" y="267197"/>
            <a:ext cx="5900750" cy="77567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Floating point numbers</a:t>
            </a:r>
          </a:p>
        </p:txBody>
      </p:sp>
      <p:graphicFrame>
        <p:nvGraphicFramePr>
          <p:cNvPr id="35953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98731"/>
              </p:ext>
            </p:extLst>
          </p:nvPr>
        </p:nvGraphicFramePr>
        <p:xfrm>
          <a:off x="4079776" y="2708920"/>
          <a:ext cx="6569075" cy="1081088"/>
        </p:xfrm>
        <a:graphic>
          <a:graphicData uri="http://schemas.openxmlformats.org/drawingml/2006/table">
            <a:tbl>
              <a:tblPr/>
              <a:tblGrid>
                <a:gridCol w="60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22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1~254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23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9537" name="Group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8197"/>
              </p:ext>
            </p:extLst>
          </p:nvPr>
        </p:nvGraphicFramePr>
        <p:xfrm>
          <a:off x="4151213" y="3851928"/>
          <a:ext cx="6553200" cy="1051878"/>
        </p:xfrm>
        <a:graphic>
          <a:graphicData uri="http://schemas.openxmlformats.org/drawingml/2006/table">
            <a:tbl>
              <a:tblPr/>
              <a:tblGrid>
                <a:gridCol w="58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31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20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19                     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……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        0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exponent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fraction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1bit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11 bits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1~2046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  <a:ea typeface="宋体" charset="-122"/>
                        </a:rPr>
                        <a:t>）</a:t>
                      </a:r>
                      <a:endParaRPr kumimoji="1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rial" charset="0"/>
                        <a:ea typeface="宋体" charset="-122"/>
                      </a:endParaRP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52 bits</a:t>
                      </a:r>
                    </a:p>
                  </a:txBody>
                  <a:tcPr marL="90488" marR="90488" marT="44450" marB="4445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675" name="Rectangle 110"/>
          <p:cNvSpPr>
            <a:spLocks noChangeArrowheads="1"/>
          </p:cNvSpPr>
          <p:nvPr/>
        </p:nvSpPr>
        <p:spPr bwMode="auto">
          <a:xfrm>
            <a:off x="1865229" y="4209119"/>
            <a:ext cx="194765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Double precision</a:t>
            </a:r>
          </a:p>
        </p:txBody>
      </p:sp>
      <p:sp>
        <p:nvSpPr>
          <p:cNvPr id="69676" name="Rectangle 111"/>
          <p:cNvSpPr>
            <a:spLocks noChangeArrowheads="1"/>
          </p:cNvSpPr>
          <p:nvPr/>
        </p:nvSpPr>
        <p:spPr bwMode="auto">
          <a:xfrm>
            <a:off x="1865229" y="2851797"/>
            <a:ext cx="186910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dirty="0"/>
              <a:t>Single precision</a:t>
            </a:r>
          </a:p>
        </p:txBody>
      </p:sp>
      <p:sp>
        <p:nvSpPr>
          <p:cNvPr id="69677" name="Line 112"/>
          <p:cNvSpPr>
            <a:spLocks noChangeShapeType="1"/>
          </p:cNvSpPr>
          <p:nvPr/>
        </p:nvSpPr>
        <p:spPr bwMode="auto">
          <a:xfrm>
            <a:off x="1865229" y="3780490"/>
            <a:ext cx="9144000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C329A4-53CC-D2C8-E2EB-9A60C62A0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52150"/>
              </p:ext>
            </p:extLst>
          </p:nvPr>
        </p:nvGraphicFramePr>
        <p:xfrm>
          <a:off x="3731771" y="1104791"/>
          <a:ext cx="5283200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66600" imgH="482400" progId="Equation.DSMT4">
                  <p:embed/>
                </p:oleObj>
              </mc:Choice>
              <mc:Fallback>
                <p:oleObj name="Equation" r:id="rId3" imgW="18666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1771" y="1104791"/>
                        <a:ext cx="5283200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284D7EA-DF80-93B3-3308-041EE9DAF926}"/>
              </a:ext>
            </a:extLst>
          </p:cNvPr>
          <p:cNvSpPr txBox="1"/>
          <p:nvPr/>
        </p:nvSpPr>
        <p:spPr>
          <a:xfrm>
            <a:off x="1126149" y="5111482"/>
            <a:ext cx="993970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Exponent is biased(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移码），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1023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用原码（尾数）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阶码的位数反应浮点数的表示范围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尾码则显示了精度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由于规格化后小数点最高位总是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，因此这这一位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位尾数实际上可以表示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位有效数字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C34C4-0AB2-02CE-B363-FFD6049A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60648"/>
            <a:ext cx="11633096" cy="2448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5EFB7-4C6B-7ADE-EE6F-4ED1914B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571086"/>
            <a:ext cx="7649616" cy="40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993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5E4EF-09BF-E218-41B2-7100974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764703"/>
            <a:ext cx="9577064" cy="47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42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EF643-F635-808E-64D1-4A03FFA8A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432" y="478283"/>
            <a:ext cx="2952328" cy="6876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4000" b="1" dirty="0"/>
              <a:t>规格化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71D33-08ED-F69A-79EC-AB67DCF2AC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40768"/>
            <a:ext cx="109464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/>
              <a:t>fraction</a:t>
            </a:r>
            <a:r>
              <a:rPr lang="zh-CN" altLang="en-US" sz="2400" b="1" dirty="0"/>
              <a:t>的位数决定浮点数的有效位数</a:t>
            </a:r>
            <a:r>
              <a:rPr lang="zh-CN" altLang="en-US" sz="2400" dirty="0"/>
              <a:t>，有效位数越多，精度越高。规格化，调整非规格化浮点数的尾数和阶码，使得非零的浮点数在</a:t>
            </a:r>
            <a:r>
              <a:rPr lang="zh-CN" altLang="en-US" sz="2400" b="1" dirty="0">
                <a:solidFill>
                  <a:srgbClr val="FF0000"/>
                </a:solidFill>
              </a:rPr>
              <a:t>尾数</a:t>
            </a:r>
            <a:r>
              <a:rPr lang="zh-CN" altLang="en-US" sz="2400" dirty="0"/>
              <a:t>的最高位数上保证是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2400" dirty="0"/>
              <a:t>IEEE 743</a:t>
            </a:r>
            <a:r>
              <a:rPr lang="zh-CN" altLang="en-US" sz="2400" dirty="0"/>
              <a:t>规格化的尾数形式为</a:t>
            </a:r>
            <a:r>
              <a:rPr lang="en-US" altLang="zh-CN" sz="2400" dirty="0"/>
              <a:t>±1.xxxx, </a:t>
            </a:r>
            <a:r>
              <a:rPr lang="zh-CN" altLang="en-US" sz="2400" dirty="0"/>
              <a:t>尾数相加减后的结果可能是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右规</a:t>
            </a:r>
            <a:r>
              <a:rPr lang="en-US" altLang="zh-CN" sz="2400" dirty="0"/>
              <a:t>:</a:t>
            </a:r>
            <a:r>
              <a:rPr lang="zh-CN" altLang="en-US" sz="2400" dirty="0"/>
              <a:t>尾数右移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位，阶码加</a:t>
            </a:r>
            <a:r>
              <a:rPr lang="en-US" altLang="zh-CN" sz="2400" dirty="0"/>
              <a:t>1</a:t>
            </a:r>
            <a:r>
              <a:rPr lang="zh-CN" altLang="en-US" sz="2400" dirty="0"/>
              <a:t>。尾数右移，最高位</a:t>
            </a:r>
            <a:r>
              <a:rPr lang="en-US" altLang="zh-CN" sz="2400" dirty="0"/>
              <a:t>1</a:t>
            </a:r>
            <a:r>
              <a:rPr lang="zh-CN" altLang="en-US" sz="2400" dirty="0"/>
              <a:t>被移到小数点前</a:t>
            </a:r>
            <a:r>
              <a:rPr lang="en-US" altLang="zh-CN" sz="2400" dirty="0"/>
              <a:t>1</a:t>
            </a:r>
            <a:r>
              <a:rPr lang="zh-CN" altLang="en-US" sz="2400" dirty="0"/>
              <a:t>位作为隐藏位，最后一位移除时，需考虑舍入（右规只要</a:t>
            </a:r>
            <a:r>
              <a:rPr lang="en-US" altLang="zh-CN" sz="2400" dirty="0"/>
              <a:t>1</a:t>
            </a:r>
            <a:r>
              <a:rPr lang="zh-CN" altLang="en-US" sz="2400" dirty="0"/>
              <a:t>次）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右规一次，相当于除</a:t>
            </a:r>
            <a:r>
              <a:rPr lang="en-US" altLang="zh-CN" sz="2400" dirty="0"/>
              <a:t>2</a:t>
            </a:r>
            <a:r>
              <a:rPr lang="zh-CN" altLang="en-US" sz="2400" dirty="0"/>
              <a:t>；左规一次，相当于乘</a:t>
            </a:r>
            <a:r>
              <a:rPr lang="en-US" altLang="zh-CN" sz="2400" dirty="0"/>
              <a:t>2</a:t>
            </a:r>
          </a:p>
          <a:p>
            <a:r>
              <a:rPr lang="zh-CN" altLang="en-US" sz="2400" dirty="0"/>
              <a:t>第二种情况需要</a:t>
            </a:r>
            <a:r>
              <a:rPr lang="zh-CN" altLang="en-US" sz="2400" b="1" dirty="0">
                <a:solidFill>
                  <a:srgbClr val="FF0000"/>
                </a:solidFill>
              </a:rPr>
              <a:t>左规</a:t>
            </a:r>
            <a:r>
              <a:rPr lang="zh-CN" altLang="en-US" sz="2400" dirty="0"/>
              <a:t>：尾数左移</a:t>
            </a:r>
            <a:r>
              <a:rPr lang="en-US" altLang="zh-CN" sz="2400" dirty="0"/>
              <a:t>1</a:t>
            </a:r>
            <a:r>
              <a:rPr lang="zh-CN" altLang="en-US" sz="2400" dirty="0"/>
              <a:t>位，阶码减</a:t>
            </a:r>
            <a:r>
              <a:rPr lang="en-US" altLang="zh-CN" sz="2400" dirty="0"/>
              <a:t>1.</a:t>
            </a:r>
            <a:r>
              <a:rPr lang="zh-CN" altLang="en-US" sz="2400" dirty="0"/>
              <a:t>左移要多次</a:t>
            </a:r>
            <a:endParaRPr lang="en-US" altLang="zh-CN" sz="2400" dirty="0"/>
          </a:p>
          <a:p>
            <a:endParaRPr lang="zh-CN" altLang="en-US" sz="2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737FDA-3422-A4E9-F793-AF17800B8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934604"/>
              </p:ext>
            </p:extLst>
          </p:nvPr>
        </p:nvGraphicFramePr>
        <p:xfrm>
          <a:off x="4252315" y="3001479"/>
          <a:ext cx="3687369" cy="85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52480" imgH="406080" progId="Equation.DSMT4">
                  <p:embed/>
                </p:oleObj>
              </mc:Choice>
              <mc:Fallback>
                <p:oleObj name="Equation" r:id="rId3" imgW="1752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2315" y="3001479"/>
                        <a:ext cx="3687369" cy="85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48178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FF807-7ADB-64D2-AC26-9B0BF14388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9616" y="2103437"/>
            <a:ext cx="6481936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8000" b="1" dirty="0">
                <a:solidFill>
                  <a:srgbClr val="0070C0"/>
                </a:solidFill>
              </a:rPr>
              <a:t>1    Division</a:t>
            </a:r>
            <a:endParaRPr lang="zh-CN" altLang="en-US" sz="8000" b="1" dirty="0">
              <a:solidFill>
                <a:srgbClr val="0070C0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688F1F2-E221-9A9B-565D-36DB0C88240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495600" y="3861048"/>
            <a:ext cx="7562056" cy="59526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altLang="zh-CN" b="1" dirty="0"/>
              <a:t>Dividend = quotient * divisor + remainder</a:t>
            </a:r>
          </a:p>
        </p:txBody>
      </p:sp>
    </p:spTree>
    <p:extLst>
      <p:ext uri="{BB962C8B-B14F-4D97-AF65-F5344CB8AC3E}">
        <p14:creationId xmlns:p14="http://schemas.microsoft.com/office/powerpoint/2010/main" val="2038189513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F420E-090A-0023-8F23-43FA2FDC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52098"/>
            <a:ext cx="7376006" cy="3168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248AA4-05AB-2E6A-5727-99769AC1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314262"/>
            <a:ext cx="4564776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081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F970C4-6715-4115-45E1-3BC1B0D4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8074"/>
            <a:ext cx="8136904" cy="4644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C73B7B-D069-5F27-4766-9B5378C8C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82" y="4437112"/>
            <a:ext cx="8757915" cy="22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9656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368" y="81558"/>
            <a:ext cx="4248472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Limitations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9B5B2-91C1-6A65-5DD4-7EC88EF7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32976"/>
            <a:ext cx="8852420" cy="496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B6D0E-4645-7324-D104-28251FFA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42" y="404664"/>
            <a:ext cx="5421990" cy="1131910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943A36-EAEE-1592-54BD-631DB7CA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509747"/>
            <a:ext cx="8064896" cy="58385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4086A5-A645-94B6-7DBE-82DC87A442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7"/>
          <a:stretch/>
        </p:blipFill>
        <p:spPr>
          <a:xfrm>
            <a:off x="8349047" y="2852936"/>
            <a:ext cx="384295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91055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0067" y="290398"/>
            <a:ext cx="6731865" cy="7857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IEEE 754 standard</a:t>
            </a:r>
            <a:endParaRPr lang="zh-CN" altLang="en-US" dirty="0"/>
          </a:p>
        </p:txBody>
      </p:sp>
      <p:sp>
        <p:nvSpPr>
          <p:cNvPr id="80899" name="内容占位符 2"/>
          <p:cNvSpPr>
            <a:spLocks noGrp="1"/>
          </p:cNvSpPr>
          <p:nvPr>
            <p:ph idx="4294967295"/>
          </p:nvPr>
        </p:nvSpPr>
        <p:spPr>
          <a:xfrm>
            <a:off x="1520951" y="1076106"/>
            <a:ext cx="9358346" cy="335916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pt-BR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00... 00</a:t>
            </a:r>
            <a:r>
              <a:rPr lang="en-US" altLang="zh-CN" sz="2000" b="1" baseline="-25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tw</a:t>
            </a:r>
            <a:r>
              <a:rPr lang="pt-BR" altLang="zh-CN" sz="2000" b="1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</a:t>
            </a:r>
            <a:r>
              <a:rPr lang="pt-BR" altLang="zh-CN" sz="2000" dirty="0">
                <a:solidFill>
                  <a:srgbClr val="00B0F0"/>
                </a:solidFill>
              </a:rPr>
              <a:t> </a:t>
            </a:r>
            <a:r>
              <a:rPr lang="pt-BR" altLang="zh-CN" sz="2000" dirty="0"/>
              <a:t>represents 0; </a:t>
            </a:r>
          </a:p>
          <a:p>
            <a:r>
              <a:rPr lang="en-US" altLang="zh-CN" sz="2000" dirty="0"/>
              <a:t>instead of interrupting on a divide by 0, software can set the result to a bit pattern representing +</a:t>
            </a:r>
            <a:r>
              <a:rPr lang="zh-CN" altLang="en-US" sz="2000" dirty="0"/>
              <a:t>∞</a:t>
            </a:r>
            <a:r>
              <a:rPr lang="en-US" altLang="zh-CN" sz="2000" dirty="0"/>
              <a:t> or -</a:t>
            </a:r>
            <a:r>
              <a:rPr lang="zh-CN" altLang="en-US" sz="2000" dirty="0"/>
              <a:t>∞</a:t>
            </a:r>
            <a:r>
              <a:rPr lang="en-US" altLang="zh-CN" sz="2000" dirty="0"/>
              <a:t>; </a:t>
            </a:r>
          </a:p>
          <a:p>
            <a:r>
              <a:rPr lang="en-US" altLang="zh-CN" sz="2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NaN</a:t>
            </a:r>
            <a:r>
              <a:rPr lang="en-US" altLang="zh-CN" sz="2000" dirty="0"/>
              <a:t>: Not a Number. </a:t>
            </a:r>
          </a:p>
          <a:p>
            <a:r>
              <a:rPr lang="en-US" altLang="zh-CN" sz="2000" dirty="0">
                <a:solidFill>
                  <a:schemeClr val="hlink"/>
                </a:solidFill>
                <a:ea typeface="宋体" pitchFamily="2" charset="-122"/>
                <a:sym typeface="Symbol" pitchFamily="18" charset="2"/>
              </a:rPr>
              <a:t></a:t>
            </a:r>
            <a:r>
              <a:rPr lang="en-US" altLang="zh-CN" sz="2000" dirty="0">
                <a:ea typeface="宋体" pitchFamily="2" charset="-122"/>
              </a:rPr>
              <a:t> - represented by 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</a:rPr>
              <a:t>f=0, E=255, S=0,1 -</a:t>
            </a:r>
            <a:r>
              <a:rPr lang="en-US" altLang="zh-CN" sz="2000" dirty="0">
                <a:ea typeface="宋体" pitchFamily="2" charset="-122"/>
              </a:rPr>
              <a:t> must obey all mathematical conventions: 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</a:rPr>
              <a:t>F+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</a:t>
            </a:r>
            <a:r>
              <a:rPr lang="en-US" altLang="zh-CN" sz="18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</a:t>
            </a:r>
            <a:r>
              <a:rPr lang="en-US" altLang="zh-CN" sz="18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, 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</a:rPr>
              <a:t>F/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</a:t>
            </a:r>
            <a:r>
              <a:rPr lang="en-US" altLang="zh-CN" sz="1800" dirty="0">
                <a:solidFill>
                  <a:srgbClr val="0033CC"/>
                </a:solidFill>
                <a:ea typeface="宋体" pitchFamily="2" charset="-122"/>
                <a:sym typeface="Symbol" pitchFamily="18" charset="2"/>
              </a:rPr>
              <a:t>=0</a:t>
            </a:r>
            <a:r>
              <a:rPr lang="en-US" altLang="zh-CN" sz="2000" dirty="0">
                <a:ea typeface="宋体" pitchFamily="2" charset="-122"/>
              </a:rPr>
              <a:t>  </a:t>
            </a:r>
          </a:p>
          <a:p>
            <a:r>
              <a:rPr lang="en-US" altLang="zh-CN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宋体" pitchFamily="2" charset="-122"/>
              </a:rPr>
              <a:t>Unnormalized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宋体" pitchFamily="2" charset="-122"/>
              </a:rPr>
              <a:t>  numbers </a:t>
            </a:r>
            <a:r>
              <a:rPr lang="en-US" altLang="zh-CN" sz="2000" dirty="0">
                <a:ea typeface="宋体" pitchFamily="2" charset="-122"/>
              </a:rPr>
              <a:t>- represented by </a:t>
            </a:r>
            <a:r>
              <a:rPr lang="en-US" altLang="zh-CN" sz="2000" dirty="0">
                <a:solidFill>
                  <a:srgbClr val="0033CC"/>
                </a:solidFill>
                <a:ea typeface="宋体" pitchFamily="2" charset="-122"/>
              </a:rPr>
              <a:t>E=0</a:t>
            </a:r>
            <a:r>
              <a:rPr lang="en-US" altLang="zh-CN" sz="2000" dirty="0">
                <a:ea typeface="宋体" pitchFamily="2" charset="-122"/>
              </a:rPr>
              <a:t> -values smaller than smallest normalized number - lowering probability of exponent underflow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7D3D7-080B-1772-350E-BF236DAE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016594"/>
            <a:ext cx="6552728" cy="2551008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9B605-3BDB-07BC-0D1B-8D8328C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6898067" cy="3528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B0366D-F439-29C7-A8CE-08AE2FF338B3}"/>
              </a:ext>
            </a:extLst>
          </p:cNvPr>
          <p:cNvSpPr txBox="1"/>
          <p:nvPr/>
        </p:nvSpPr>
        <p:spPr>
          <a:xfrm>
            <a:off x="3863752" y="3439217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为保证精度，一般将低位溢出的两位保留，参与中间运算过程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577CA-6024-F682-72F9-E5B9392A4EAA}"/>
              </a:ext>
            </a:extLst>
          </p:cNvPr>
          <p:cNvSpPr txBox="1"/>
          <p:nvPr/>
        </p:nvSpPr>
        <p:spPr>
          <a:xfrm>
            <a:off x="6456040" y="22768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小阶向大阶看齐（右移一位阶</a:t>
            </a:r>
            <a:r>
              <a:rPr lang="en-US" altLang="zh-CN" dirty="0"/>
              <a:t>+1</a:t>
            </a:r>
            <a:r>
              <a:rPr lang="zh-CN" altLang="en-US" dirty="0"/>
              <a:t>，影响精度）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CB890C-448B-EEBB-4C6A-0132EA85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5374141"/>
            <a:ext cx="9353273" cy="6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984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063552" y="1"/>
            <a:ext cx="8325048" cy="9191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dirty="0"/>
              <a:t>Example:          y=0.5+(-0.4375) in binary</a:t>
            </a:r>
          </a:p>
        </p:txBody>
      </p:sp>
      <p:sp>
        <p:nvSpPr>
          <p:cNvPr id="88067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919289" y="1268414"/>
            <a:ext cx="8569325" cy="5400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/>
              <a:t>0.5</a:t>
            </a:r>
            <a:r>
              <a:rPr lang="en-US" altLang="zh-CN" sz="2000" baseline="-25000" dirty="0"/>
              <a:t>10</a:t>
            </a:r>
            <a:r>
              <a:rPr lang="en-US" altLang="zh-CN" sz="2000" dirty="0"/>
              <a:t> = 1.000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/>
              <a:t>-0.4375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=-1.110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×2</a:t>
            </a:r>
            <a:r>
              <a:rPr lang="en-US" altLang="zh-CN" sz="2000" baseline="30000" dirty="0"/>
              <a:t>-2</a:t>
            </a:r>
            <a:r>
              <a:rPr lang="en-US" altLang="zh-CN" sz="2000" dirty="0"/>
              <a:t>  </a:t>
            </a:r>
          </a:p>
          <a:p>
            <a:r>
              <a:rPr lang="en-US" altLang="zh-CN" sz="2000" dirty="0" err="1"/>
              <a:t>Step1:The</a:t>
            </a:r>
            <a:r>
              <a:rPr lang="en-US" altLang="zh-CN" sz="2000" dirty="0"/>
              <a:t> fraction with lesser exponent is shifted right until matches</a:t>
            </a:r>
          </a:p>
          <a:p>
            <a:pPr lvl="3">
              <a:buFont typeface="Wingdings" pitchFamily="2" charset="2"/>
              <a:buNone/>
            </a:pPr>
            <a:r>
              <a:rPr lang="en-US" altLang="zh-CN" dirty="0"/>
              <a:t>-1.110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 → </a:t>
            </a:r>
            <a:r>
              <a:rPr lang="en-US" altLang="zh-CN" dirty="0"/>
              <a:t>-0.111</a:t>
            </a:r>
            <a:r>
              <a:rPr lang="en-US" altLang="zh-CN" baseline="-25000" dirty="0"/>
              <a:t>2</a:t>
            </a:r>
            <a:r>
              <a:rPr lang="en-US" altLang="zh-CN" dirty="0"/>
              <a:t>×2</a:t>
            </a:r>
            <a:r>
              <a:rPr lang="en-US" altLang="zh-CN" baseline="30000" dirty="0"/>
              <a:t>-1</a:t>
            </a:r>
            <a:r>
              <a:rPr lang="en-US" altLang="zh-CN" dirty="0"/>
              <a:t> </a:t>
            </a:r>
          </a:p>
          <a:p>
            <a:r>
              <a:rPr lang="en-US" altLang="zh-CN" sz="2000" dirty="0" err="1"/>
              <a:t>Step2</a:t>
            </a:r>
            <a:r>
              <a:rPr lang="en-US" altLang="zh-CN" sz="2000" dirty="0"/>
              <a:t>:  Add the </a:t>
            </a:r>
            <a:r>
              <a:rPr lang="en-US" altLang="zh-CN" sz="2000" dirty="0" err="1"/>
              <a:t>significands</a:t>
            </a:r>
            <a:endParaRPr lang="en-US" altLang="zh-CN" sz="2000" dirty="0"/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sz="1800" b="1" dirty="0"/>
              <a:t>1.000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×2</a:t>
            </a:r>
            <a:r>
              <a:rPr lang="en-US" altLang="zh-CN" sz="1800" b="1" baseline="30000" dirty="0"/>
              <a:t>-1</a:t>
            </a:r>
            <a:r>
              <a:rPr lang="en-US" altLang="zh-CN" sz="1800" b="1" dirty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+) - 0.111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</a:p>
          <a:p>
            <a:pPr lvl="1">
              <a:buFont typeface="Wingdings" pitchFamily="2" charset="2"/>
              <a:buNone/>
            </a:pPr>
            <a:endParaRPr lang="en-US" altLang="zh-CN" sz="500" b="1" baseline="30000" dirty="0"/>
          </a:p>
          <a:p>
            <a:pPr lvl="1">
              <a:buFont typeface="Wingdings" pitchFamily="2" charset="2"/>
              <a:buNone/>
            </a:pPr>
            <a:r>
              <a:rPr lang="en-US" altLang="zh-CN" sz="2000" b="1" dirty="0"/>
              <a:t>        0.001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×2</a:t>
            </a:r>
            <a:r>
              <a:rPr lang="en-US" altLang="zh-CN" sz="2000" b="1" baseline="30000" dirty="0"/>
              <a:t>-1</a:t>
            </a:r>
            <a:endParaRPr lang="en-US" altLang="zh-CN" b="1" baseline="30000" dirty="0"/>
          </a:p>
          <a:p>
            <a:r>
              <a:rPr lang="en-US" altLang="zh-CN" sz="2000" dirty="0" err="1"/>
              <a:t>Step3</a:t>
            </a:r>
            <a:r>
              <a:rPr lang="en-US" altLang="zh-CN" sz="2000" dirty="0"/>
              <a:t>:  Normalize the sum and checking for overflow or underflow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b="1" dirty="0"/>
              <a:t>0.001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-1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0.010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-2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0.100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-3 </a:t>
            </a:r>
            <a:r>
              <a:rPr lang="en-US" altLang="zh-CN" dirty="0">
                <a:solidFill>
                  <a:srgbClr val="FF3300"/>
                </a:solidFill>
              </a:rPr>
              <a:t>→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 </a:t>
            </a:r>
          </a:p>
          <a:p>
            <a:r>
              <a:rPr lang="en-US" altLang="zh-CN" sz="2000" dirty="0" err="1"/>
              <a:t>Step4</a:t>
            </a:r>
            <a:r>
              <a:rPr lang="en-US" altLang="zh-CN" sz="2000" dirty="0"/>
              <a:t>: Round the sum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	 </a:t>
            </a:r>
            <a:r>
              <a:rPr lang="en-US" altLang="zh-CN" b="1" dirty="0"/>
              <a:t>1.000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×2</a:t>
            </a:r>
            <a:r>
              <a:rPr lang="en-US" altLang="zh-CN" b="1" baseline="30000" dirty="0"/>
              <a:t>-4</a:t>
            </a:r>
            <a:r>
              <a:rPr lang="en-US" altLang="zh-CN" b="1" dirty="0"/>
              <a:t>   = 0.0625</a:t>
            </a:r>
            <a:r>
              <a:rPr lang="en-US" altLang="zh-CN" baseline="-25000" dirty="0"/>
              <a:t>10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2309786" y="4214818"/>
            <a:ext cx="295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55783-62A4-C937-E4E6-4B5A1F1E0018}"/>
              </a:ext>
            </a:extLst>
          </p:cNvPr>
          <p:cNvSpPr txBox="1"/>
          <p:nvPr/>
        </p:nvSpPr>
        <p:spPr>
          <a:xfrm>
            <a:off x="6888088" y="270892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注意有时候会多两位计算精度位</a:t>
            </a:r>
            <a:r>
              <a:rPr lang="en-US" altLang="zh-CN" dirty="0"/>
              <a:t>GR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43609A-4F63-833C-33D0-C19964D4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548679"/>
            <a:ext cx="8856984" cy="55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4554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88640"/>
            <a:ext cx="6481936" cy="7920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IEEE 754 round modes</a:t>
            </a:r>
            <a:r>
              <a:rPr lang="zh-CN" altLang="en-US" dirty="0"/>
              <a:t>舍入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5487A3-ABF3-292C-7D5C-7F9D86D5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948417"/>
            <a:ext cx="8640960" cy="5694357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BD8466-40D0-0BA9-74B8-1629A98D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0280"/>
            <a:ext cx="9793088" cy="67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537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8791A-9C2E-D947-C83C-DEF4C30846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符号位扩展（</a:t>
            </a:r>
            <a:r>
              <a:rPr lang="en-US" altLang="zh-CN" dirty="0"/>
              <a:t>sign extension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3983-8EF1-6DE9-D1E7-5BA6B20712B9}"/>
              </a:ext>
            </a:extLst>
          </p:cNvPr>
          <p:cNvSpPr txBox="1"/>
          <p:nvPr/>
        </p:nvSpPr>
        <p:spPr>
          <a:xfrm>
            <a:off x="695400" y="1988840"/>
            <a:ext cx="1015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正数</a:t>
            </a:r>
            <a:r>
              <a:rPr lang="zh-CN" altLang="en-US" sz="2800" dirty="0"/>
              <a:t>，扩展为全部填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负数原码</a:t>
            </a:r>
            <a:r>
              <a:rPr lang="zh-CN" altLang="en-US" sz="2800" dirty="0"/>
              <a:t>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负数补码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C00000"/>
                </a:solidFill>
              </a:rPr>
              <a:t>整</a:t>
            </a:r>
            <a:r>
              <a:rPr lang="zh-CN" altLang="en-US" sz="2800" dirty="0"/>
              <a:t>数，全部</a:t>
            </a:r>
            <a:r>
              <a:rPr lang="en-US" altLang="zh-CN" sz="2800" dirty="0"/>
              <a:t>1</a:t>
            </a:r>
            <a:r>
              <a:rPr lang="zh-CN" altLang="en-US" sz="2800" dirty="0"/>
              <a:t>；</a:t>
            </a:r>
            <a:r>
              <a:rPr lang="zh-CN" altLang="en-US" sz="2800" dirty="0">
                <a:solidFill>
                  <a:srgbClr val="C00000"/>
                </a:solidFill>
              </a:rPr>
              <a:t>小</a:t>
            </a:r>
            <a:r>
              <a:rPr lang="zh-CN" altLang="en-US" sz="2800" dirty="0"/>
              <a:t>数，符号位保持</a:t>
            </a:r>
            <a:r>
              <a:rPr lang="en-US" altLang="zh-CN" sz="2800" dirty="0"/>
              <a:t>1</a:t>
            </a:r>
            <a:r>
              <a:rPr lang="zh-CN" altLang="en-US" sz="2800" dirty="0"/>
              <a:t>，扩充全填</a:t>
            </a:r>
            <a:r>
              <a:rPr lang="en-US" altLang="zh-CN" sz="2800" dirty="0"/>
              <a:t>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3642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E2B482-0F9A-272F-1DF0-40D25399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836712"/>
            <a:ext cx="8972657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90426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79376" y="188911"/>
            <a:ext cx="7715272" cy="11429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b="1" dirty="0"/>
              <a:t>Multiplication </a:t>
            </a:r>
            <a:r>
              <a:rPr lang="zh-CN" altLang="en-US" b="1" dirty="0"/>
              <a:t>乘法</a:t>
            </a:r>
            <a:endParaRPr lang="en-US" altLang="zh-CN" b="1" dirty="0"/>
          </a:p>
        </p:txBody>
      </p:sp>
      <p:sp>
        <p:nvSpPr>
          <p:cNvPr id="90115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876425" y="1412876"/>
            <a:ext cx="8540750" cy="5256213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/>
              <a:t>Composition of number from different parts </a:t>
            </a:r>
            <a:br>
              <a:rPr lang="en-US" altLang="zh-CN" sz="2000" dirty="0"/>
            </a:br>
            <a:r>
              <a:rPr lang="en-US" altLang="zh-CN" sz="2000" dirty="0"/>
              <a:t>					     </a:t>
            </a:r>
            <a:r>
              <a:rPr lang="en-US" altLang="zh-CN" sz="2000" dirty="0">
                <a:solidFill>
                  <a:srgbClr val="FF3300"/>
                </a:solidFill>
              </a:rPr>
              <a:t>→</a:t>
            </a:r>
            <a:r>
              <a:rPr lang="en-US" altLang="zh-CN" sz="2000" dirty="0"/>
              <a:t> separate handling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800" b="1" dirty="0"/>
              <a:t>	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s1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latin typeface="Arial Unicode MS" pitchFamily="34" charset="-122"/>
              </a:rPr>
              <a:t>•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2</a:t>
            </a:r>
            <a:r>
              <a:rPr lang="en-US" altLang="zh-CN" sz="2000" b="1" baseline="30000" dirty="0" err="1"/>
              <a:t>e1</a:t>
            </a:r>
            <a:r>
              <a:rPr lang="en-US" altLang="zh-CN" sz="2000" b="1" dirty="0"/>
              <a:t>) </a:t>
            </a:r>
            <a:r>
              <a:rPr lang="en-US" altLang="zh-CN" sz="2000" b="1" dirty="0">
                <a:latin typeface="Arial Unicode MS" pitchFamily="34" charset="-122"/>
              </a:rPr>
              <a:t>•</a:t>
            </a:r>
            <a:r>
              <a:rPr lang="en-US" altLang="zh-CN" sz="2000" b="1" dirty="0"/>
              <a:t> (</a:t>
            </a:r>
            <a:r>
              <a:rPr lang="en-US" altLang="zh-CN" sz="2000" b="1" dirty="0" err="1"/>
              <a:t>s2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latin typeface="Arial Unicode MS" pitchFamily="34" charset="-122"/>
              </a:rPr>
              <a:t>•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2</a:t>
            </a:r>
            <a:r>
              <a:rPr lang="en-US" altLang="zh-CN" sz="2000" b="1" baseline="30000" dirty="0" err="1"/>
              <a:t>e2</a:t>
            </a:r>
            <a:r>
              <a:rPr lang="en-US" altLang="zh-CN" sz="2000" b="1" dirty="0"/>
              <a:t>)  = (</a:t>
            </a:r>
            <a:r>
              <a:rPr lang="en-US" altLang="zh-CN" sz="2000" b="1" dirty="0" err="1"/>
              <a:t>s1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latin typeface="Arial Unicode MS" pitchFamily="34" charset="-122"/>
              </a:rPr>
              <a:t>•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s2</a:t>
            </a:r>
            <a:r>
              <a:rPr lang="en-US" altLang="zh-CN" sz="2000" b="1" dirty="0"/>
              <a:t>) </a:t>
            </a:r>
            <a:r>
              <a:rPr lang="en-US" altLang="zh-CN" sz="2000" b="1" dirty="0">
                <a:latin typeface="Arial Unicode MS" pitchFamily="34" charset="-122"/>
              </a:rPr>
              <a:t>•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2</a:t>
            </a:r>
            <a:r>
              <a:rPr lang="en-US" altLang="zh-CN" sz="2000" b="1" baseline="30000" dirty="0" err="1"/>
              <a:t>e1</a:t>
            </a:r>
            <a:r>
              <a:rPr lang="en-US" altLang="zh-CN" sz="2000" b="1" baseline="30000" dirty="0"/>
              <a:t>+ </a:t>
            </a:r>
            <a:r>
              <a:rPr lang="en-US" altLang="zh-CN" sz="2000" b="1" baseline="30000" dirty="0" err="1"/>
              <a:t>e2</a:t>
            </a:r>
            <a:endParaRPr lang="en-US" altLang="zh-CN" sz="2000" b="1" baseline="30000" dirty="0"/>
          </a:p>
          <a:p>
            <a:r>
              <a:rPr lang="en-US" altLang="zh-CN" sz="2000" dirty="0"/>
              <a:t>Example</a:t>
            </a:r>
          </a:p>
          <a:p>
            <a:pPr algn="r">
              <a:buFont typeface="Wingdings" pitchFamily="2" charset="2"/>
              <a:buNone/>
            </a:pPr>
            <a:r>
              <a:rPr lang="en-US" altLang="zh-CN" sz="2000" dirty="0"/>
              <a:t>	1 10000010     000 0000 0000 0000 0000 0000 = -1 × 2</a:t>
            </a:r>
            <a:r>
              <a:rPr lang="en-US" altLang="zh-CN" sz="2000" baseline="30000" dirty="0"/>
              <a:t>3</a:t>
            </a:r>
          </a:p>
          <a:p>
            <a:pPr algn="r">
              <a:buFont typeface="Wingdings" pitchFamily="2" charset="2"/>
              <a:buNone/>
            </a:pPr>
            <a:r>
              <a:rPr lang="en-US" altLang="zh-CN" sz="2000" dirty="0"/>
              <a:t>	0 10000011     000 0000 0000 0000 0000 0000 =  1 × 2</a:t>
            </a:r>
            <a:r>
              <a:rPr lang="en-US" altLang="zh-CN" sz="2000" baseline="30000" dirty="0"/>
              <a:t>4</a:t>
            </a:r>
          </a:p>
          <a:p>
            <a:r>
              <a:rPr lang="en-US" altLang="zh-CN" sz="2000" dirty="0"/>
              <a:t>Both </a:t>
            </a:r>
            <a:r>
              <a:rPr lang="en-US" altLang="zh-CN" sz="2000" dirty="0" err="1"/>
              <a:t>significands</a:t>
            </a:r>
            <a:r>
              <a:rPr lang="en-US" altLang="zh-CN" sz="2000" dirty="0"/>
              <a:t> are 1 </a:t>
            </a:r>
            <a:r>
              <a:rPr lang="en-US" altLang="zh-CN" sz="2000" dirty="0">
                <a:solidFill>
                  <a:srgbClr val="FF3300"/>
                </a:solidFill>
              </a:rPr>
              <a:t>→</a:t>
            </a:r>
            <a:r>
              <a:rPr lang="en-US" altLang="zh-CN" sz="2000" dirty="0"/>
              <a:t> product = 1 </a:t>
            </a:r>
            <a:r>
              <a:rPr lang="en-US" altLang="zh-CN" sz="2000" dirty="0">
                <a:solidFill>
                  <a:srgbClr val="FF3300"/>
                </a:solidFill>
              </a:rPr>
              <a:t>→</a:t>
            </a:r>
            <a:r>
              <a:rPr lang="en-US" altLang="zh-CN" sz="2000" dirty="0"/>
              <a:t>Sign=1</a:t>
            </a:r>
          </a:p>
          <a:p>
            <a:r>
              <a:rPr lang="en-US" altLang="zh-CN" sz="2000" dirty="0"/>
              <a:t>Add the exponents, bias = 127</a:t>
            </a:r>
          </a:p>
          <a:p>
            <a:pPr lvl="4">
              <a:buFont typeface="Wingdings" pitchFamily="2" charset="2"/>
              <a:buNone/>
            </a:pPr>
            <a:r>
              <a:rPr lang="en-US" altLang="zh-CN" sz="1800" dirty="0"/>
              <a:t>	  10000010</a:t>
            </a:r>
          </a:p>
          <a:p>
            <a:pPr lvl="4">
              <a:buFont typeface="Wingdings" pitchFamily="2" charset="2"/>
              <a:buNone/>
            </a:pPr>
            <a:r>
              <a:rPr lang="en-US" altLang="zh-CN" sz="1800" dirty="0"/>
              <a:t>	</a:t>
            </a:r>
            <a:r>
              <a:rPr lang="en-US" altLang="zh-CN" sz="1800" u="sng" dirty="0"/>
              <a:t>+10000011</a:t>
            </a:r>
          </a:p>
          <a:p>
            <a:pPr lvl="4">
              <a:buFont typeface="Wingdings" pitchFamily="2" charset="2"/>
              <a:buNone/>
            </a:pPr>
            <a:r>
              <a:rPr lang="en-US" altLang="zh-CN" sz="1800" dirty="0"/>
              <a:t>	110000101</a:t>
            </a:r>
          </a:p>
          <a:p>
            <a:pPr>
              <a:buFont typeface="Wingdings" pitchFamily="2" charset="2"/>
              <a:buNone/>
            </a:pPr>
            <a:r>
              <a:rPr lang="en-US" altLang="zh-CN" sz="1800" dirty="0"/>
              <a:t>	 Correction: 110000101-01111111=10000110=134=127+3+4       </a:t>
            </a:r>
          </a:p>
          <a:p>
            <a:r>
              <a:rPr lang="en-US" altLang="zh-CN" sz="1800" dirty="0"/>
              <a:t>The result:  </a:t>
            </a:r>
            <a:r>
              <a:rPr lang="en-US" altLang="zh-CN" sz="2000" dirty="0"/>
              <a:t>1 10000110 000 0000 0000 0000 0000 0000 = -1 × 2</a:t>
            </a:r>
            <a:r>
              <a:rPr lang="en-US" altLang="zh-CN" sz="2000" baseline="30000" dirty="0"/>
              <a:t>7</a:t>
            </a:r>
          </a:p>
        </p:txBody>
      </p:sp>
    </p:spTree>
  </p:cSld>
  <p:clrMapOvr>
    <a:masterClrMapping/>
  </p:clrMapOvr>
  <p:transition spd="med">
    <p:random/>
    <p:sndAc>
      <p:stSnd>
        <p:snd r:embed="rId3" name="chimes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4" descr="05_arithmetic_96_0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8300" y="44450"/>
            <a:ext cx="5181600" cy="68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0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738282" y="1928803"/>
            <a:ext cx="3600450" cy="41941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Add exponents</a:t>
            </a:r>
          </a:p>
          <a:p>
            <a:r>
              <a:rPr lang="en-US" altLang="zh-CN" dirty="0"/>
              <a:t>Multiply the </a:t>
            </a:r>
            <a:r>
              <a:rPr lang="en-US" altLang="zh-CN" dirty="0" err="1"/>
              <a:t>significands</a:t>
            </a:r>
            <a:endParaRPr lang="en-US" altLang="zh-CN" dirty="0"/>
          </a:p>
          <a:p>
            <a:r>
              <a:rPr lang="en-US" altLang="zh-CN" dirty="0"/>
              <a:t>Normalize</a:t>
            </a:r>
          </a:p>
          <a:p>
            <a:r>
              <a:rPr lang="en-US" altLang="zh-CN" dirty="0"/>
              <a:t>Over- underflow</a:t>
            </a:r>
          </a:p>
          <a:p>
            <a:r>
              <a:rPr lang="en-US" altLang="zh-CN" dirty="0"/>
              <a:t>Rounding</a:t>
            </a:r>
          </a:p>
          <a:p>
            <a:r>
              <a:rPr lang="en-US" altLang="zh-CN" dirty="0"/>
              <a:t>Sign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ULP and </a:t>
            </a:r>
            <a:r>
              <a:rPr lang="en-US" altLang="zh-CN" dirty="0" err="1"/>
              <a:t>Lsb</a:t>
            </a:r>
            <a:endParaRPr lang="zh-CN" altLang="en-US" dirty="0"/>
          </a:p>
        </p:txBody>
      </p:sp>
      <p:sp>
        <p:nvSpPr>
          <p:cNvPr id="104451" name="内容占位符 2"/>
          <p:cNvSpPr>
            <a:spLocks noGrp="1"/>
          </p:cNvSpPr>
          <p:nvPr>
            <p:ph idx="4294967295"/>
          </p:nvPr>
        </p:nvSpPr>
        <p:spPr>
          <a:xfrm>
            <a:off x="609600" y="1357298"/>
            <a:ext cx="10972800" cy="476886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ULP</a:t>
            </a:r>
            <a:endParaRPr lang="en-US" altLang="zh-CN" dirty="0"/>
          </a:p>
          <a:p>
            <a:pPr lvl="1"/>
            <a:r>
              <a:rPr lang="en-US" altLang="zh-CN" u="sng" dirty="0">
                <a:solidFill>
                  <a:srgbClr val="0070C0"/>
                </a:solidFill>
              </a:rPr>
              <a:t>U</a:t>
            </a:r>
            <a:r>
              <a:rPr lang="en-US" altLang="zh-CN" dirty="0">
                <a:solidFill>
                  <a:srgbClr val="0070C0"/>
                </a:solidFill>
              </a:rPr>
              <a:t>nit in the </a:t>
            </a:r>
            <a:r>
              <a:rPr lang="en-US" altLang="zh-CN" u="sng" dirty="0">
                <a:solidFill>
                  <a:srgbClr val="0070C0"/>
                </a:solidFill>
              </a:rPr>
              <a:t>L</a:t>
            </a:r>
            <a:r>
              <a:rPr lang="en-US" altLang="zh-CN" dirty="0">
                <a:solidFill>
                  <a:srgbClr val="0070C0"/>
                </a:solidFill>
              </a:rPr>
              <a:t>ast </a:t>
            </a:r>
            <a:r>
              <a:rPr lang="en-US" altLang="zh-CN" u="sng" dirty="0">
                <a:solidFill>
                  <a:srgbClr val="0070C0"/>
                </a:solidFill>
              </a:rPr>
              <a:t>P</a:t>
            </a:r>
            <a:r>
              <a:rPr lang="en-US" altLang="zh-CN" dirty="0">
                <a:solidFill>
                  <a:srgbClr val="0070C0"/>
                </a:solidFill>
              </a:rPr>
              <a:t>lace or unit of least precision</a:t>
            </a:r>
          </a:p>
          <a:p>
            <a:pPr lvl="1"/>
            <a:r>
              <a:rPr lang="zh-CN" altLang="en-US" dirty="0"/>
              <a:t>相邻浮点数之间的距离</a:t>
            </a:r>
            <a:endParaRPr lang="en-US" altLang="zh-CN" dirty="0"/>
          </a:p>
          <a:p>
            <a:pPr lvl="1"/>
            <a:r>
              <a:rPr lang="en-US" altLang="zh-CN" dirty="0"/>
              <a:t>If </a:t>
            </a:r>
            <a:r>
              <a:rPr lang="en-US" altLang="zh-CN" dirty="0" err="1"/>
              <a:t>ULP</a:t>
            </a:r>
            <a:r>
              <a:rPr lang="en-US" altLang="zh-CN" dirty="0"/>
              <a:t>(x) is less than or equal to 1, then x + 1 &gt; x. Otherwise, x + 1 = x.</a:t>
            </a:r>
          </a:p>
          <a:p>
            <a:endParaRPr lang="en-US" altLang="zh-CN" dirty="0"/>
          </a:p>
          <a:p>
            <a:r>
              <a:rPr lang="en-US" altLang="zh-CN" dirty="0" err="1"/>
              <a:t>Lsb</a:t>
            </a:r>
            <a:endParaRPr lang="en-US" altLang="zh-CN" dirty="0"/>
          </a:p>
          <a:p>
            <a:pPr lvl="1"/>
            <a:r>
              <a:rPr lang="en-US" altLang="zh-CN" dirty="0"/>
              <a:t>the value the </a:t>
            </a:r>
            <a:r>
              <a:rPr lang="en-US" altLang="zh-CN" dirty="0">
                <a:solidFill>
                  <a:srgbClr val="0070C0"/>
                </a:solidFill>
              </a:rPr>
              <a:t>least significant bit</a:t>
            </a:r>
          </a:p>
          <a:p>
            <a:pPr lvl="1"/>
            <a:r>
              <a:rPr lang="en-US" altLang="zh-CN" dirty="0"/>
              <a:t>determining whether the number is even or odd</a:t>
            </a:r>
            <a:endParaRPr lang="zh-CN" altLang="en-US" dirty="0"/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84894" y="454783"/>
            <a:ext cx="10622211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dirty="0"/>
              <a:t>Parallelism and Computer Arithmetic: Associativity </a:t>
            </a:r>
            <a:endParaRPr lang="zh-CN" altLang="en-US" sz="3200" dirty="0"/>
          </a:p>
        </p:txBody>
      </p:sp>
      <p:sp>
        <p:nvSpPr>
          <p:cNvPr id="108547" name="内容占位符 2"/>
          <p:cNvSpPr>
            <a:spLocks noGrp="1"/>
          </p:cNvSpPr>
          <p:nvPr>
            <p:ph idx="4294967295"/>
          </p:nvPr>
        </p:nvSpPr>
        <p:spPr>
          <a:xfrm>
            <a:off x="1199456" y="1916832"/>
            <a:ext cx="8609040" cy="2144849"/>
          </a:xfrm>
          <a:prstGeom prst="rect">
            <a:avLst/>
          </a:prstGeom>
        </p:spPr>
        <p:txBody>
          <a:bodyPr/>
          <a:lstStyle/>
          <a:p>
            <a:r>
              <a:rPr lang="es-ES" altLang="zh-CN" dirty="0"/>
              <a:t>if   x + (y+ z) = (x + y) + z  ?</a:t>
            </a:r>
          </a:p>
          <a:p>
            <a:pPr lvl="1"/>
            <a:r>
              <a:rPr lang="pt-BR" altLang="zh-CN" dirty="0"/>
              <a:t>x = -1.5</a:t>
            </a:r>
            <a:r>
              <a:rPr lang="en-US" altLang="zh-CN" baseline="-25000" dirty="0"/>
              <a:t>t</a:t>
            </a:r>
            <a:r>
              <a:rPr lang="pt-BR" altLang="zh-CN" baseline="-25000" dirty="0"/>
              <a:t>en</a:t>
            </a:r>
            <a:r>
              <a:rPr lang="pt-BR" altLang="zh-CN" dirty="0"/>
              <a:t> x 10</a:t>
            </a:r>
            <a:r>
              <a:rPr lang="pt-BR" altLang="zh-CN" baseline="30000" dirty="0"/>
              <a:t>38</a:t>
            </a:r>
            <a:r>
              <a:rPr lang="pt-BR" altLang="zh-CN" dirty="0"/>
              <a:t>, </a:t>
            </a:r>
            <a:r>
              <a:rPr lang="en-US" altLang="zh-CN" dirty="0"/>
              <a:t>y</a:t>
            </a:r>
            <a:r>
              <a:rPr lang="pt-BR" altLang="zh-CN" dirty="0"/>
              <a:t>= 1.5</a:t>
            </a:r>
            <a:r>
              <a:rPr lang="en-US" altLang="zh-CN" baseline="-25000" dirty="0"/>
              <a:t>t</a:t>
            </a:r>
            <a:r>
              <a:rPr lang="pt-BR" altLang="zh-CN" baseline="-25000" dirty="0"/>
              <a:t>en</a:t>
            </a:r>
            <a:r>
              <a:rPr lang="pt-BR" altLang="zh-CN" dirty="0"/>
              <a:t> X 10</a:t>
            </a:r>
            <a:r>
              <a:rPr lang="pt-BR" altLang="zh-CN" baseline="30000" dirty="0"/>
              <a:t>38</a:t>
            </a:r>
            <a:r>
              <a:rPr lang="pt-BR" altLang="zh-CN" dirty="0"/>
              <a:t>, and z = 1.0</a:t>
            </a:r>
          </a:p>
          <a:p>
            <a:pPr lvl="1"/>
            <a:endParaRPr lang="pt-BR" altLang="zh-CN" dirty="0"/>
          </a:p>
          <a:p>
            <a:pPr lvl="1"/>
            <a:r>
              <a:rPr lang="pt-BR" altLang="zh-CN" dirty="0"/>
              <a:t>x + (y + z) = 0.0 </a:t>
            </a:r>
          </a:p>
          <a:p>
            <a:pPr lvl="1"/>
            <a:r>
              <a:rPr lang="pt-BR" altLang="zh-CN" dirty="0"/>
              <a:t>(x+</a:t>
            </a:r>
            <a:r>
              <a:rPr lang="en-US" altLang="zh-CN" dirty="0"/>
              <a:t>y</a:t>
            </a:r>
            <a:r>
              <a:rPr lang="pt-BR" altLang="zh-CN" dirty="0"/>
              <a:t>) + z = 1.0 </a:t>
            </a:r>
          </a:p>
          <a:p>
            <a:pPr lvl="1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4C2479-63F5-EA2D-8574-F1BC5DD7B8B5}"/>
              </a:ext>
            </a:extLst>
          </p:cNvPr>
          <p:cNvSpPr txBox="1"/>
          <p:nvPr/>
        </p:nvSpPr>
        <p:spPr>
          <a:xfrm>
            <a:off x="1055440" y="4409296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不满足结合律，和精度有关系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81290" y="0"/>
            <a:ext cx="7286676" cy="64291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dirty="0"/>
              <a:t>Data Flow</a:t>
            </a:r>
          </a:p>
        </p:txBody>
      </p:sp>
      <p:pic>
        <p:nvPicPr>
          <p:cNvPr id="92164" name="Picture 4" descr="datafl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9900" y="714357"/>
            <a:ext cx="8499504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847528" y="115889"/>
            <a:ext cx="9072885" cy="11525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800" dirty="0"/>
              <a:t>multiplying the numbers </a:t>
            </a:r>
            <a:br>
              <a:rPr lang="en-US" altLang="zh-CN" sz="2800" dirty="0"/>
            </a:br>
            <a:r>
              <a:rPr lang="en-US" altLang="zh-CN" sz="2800" dirty="0"/>
              <a:t>0.5</a:t>
            </a:r>
            <a:r>
              <a:rPr lang="en-US" altLang="zh-CN" sz="2800" baseline="-25000" dirty="0"/>
              <a:t>ten</a:t>
            </a:r>
            <a:r>
              <a:rPr lang="en-US" altLang="zh-CN" sz="2800" dirty="0"/>
              <a:t> and -0.4375</a:t>
            </a:r>
            <a:r>
              <a:rPr lang="en-US" altLang="zh-CN" sz="2800" baseline="-25000" dirty="0"/>
              <a:t>ten    </a:t>
            </a:r>
            <a:r>
              <a:rPr lang="en-US" altLang="zh-CN" sz="2800" dirty="0"/>
              <a:t>   </a:t>
            </a:r>
            <a:r>
              <a:rPr lang="zh-CN" altLang="en-US" sz="2800" dirty="0"/>
              <a:t>→</a:t>
            </a:r>
            <a:r>
              <a:rPr lang="pl-PL" altLang="zh-CN" sz="2800" dirty="0"/>
              <a:t>1.000</a:t>
            </a:r>
            <a:r>
              <a:rPr lang="pl-PL" altLang="zh-CN" sz="2800" baseline="-25000" dirty="0"/>
              <a:t>two</a:t>
            </a:r>
            <a:r>
              <a:rPr lang="pl-PL" altLang="zh-CN" sz="2800" dirty="0"/>
              <a:t>x 2</a:t>
            </a:r>
            <a:r>
              <a:rPr lang="pl-PL" altLang="zh-CN" sz="2800" baseline="30000" dirty="0"/>
              <a:t>-</a:t>
            </a:r>
            <a:r>
              <a:rPr lang="en-US" altLang="zh-CN" sz="2800" baseline="30000" dirty="0"/>
              <a:t>1</a:t>
            </a:r>
            <a:r>
              <a:rPr lang="pl-PL" altLang="zh-CN" sz="2800" dirty="0"/>
              <a:t> by</a:t>
            </a:r>
            <a:r>
              <a:rPr lang="en-US" altLang="zh-CN" sz="2800" dirty="0"/>
              <a:t> </a:t>
            </a:r>
            <a:r>
              <a:rPr lang="pl-PL" altLang="zh-CN" sz="2800" dirty="0"/>
              <a:t>-1.110</a:t>
            </a:r>
            <a:r>
              <a:rPr lang="pl-PL" altLang="zh-CN" sz="2800" baseline="-25000" dirty="0"/>
              <a:t>two</a:t>
            </a:r>
            <a:r>
              <a:rPr lang="pl-PL" altLang="zh-CN" sz="2800" dirty="0"/>
              <a:t>x 2</a:t>
            </a:r>
            <a:r>
              <a:rPr lang="pl-PL" altLang="zh-CN" sz="2800" baseline="30000" dirty="0"/>
              <a:t>-2</a:t>
            </a:r>
            <a:r>
              <a:rPr lang="pl-PL" altLang="zh-CN" sz="2800" dirty="0"/>
              <a:t> </a:t>
            </a:r>
            <a:endParaRPr lang="zh-CN" altLang="en-US" sz="2800" dirty="0"/>
          </a:p>
        </p:txBody>
      </p:sp>
      <p:sp>
        <p:nvSpPr>
          <p:cNvPr id="93187" name="内容占位符 2"/>
          <p:cNvSpPr>
            <a:spLocks noGrp="1"/>
          </p:cNvSpPr>
          <p:nvPr>
            <p:ph idx="4294967295"/>
          </p:nvPr>
        </p:nvSpPr>
        <p:spPr>
          <a:xfrm>
            <a:off x="1524000" y="1357299"/>
            <a:ext cx="9144000" cy="476886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err="1"/>
              <a:t>Step1:Adding</a:t>
            </a:r>
            <a:r>
              <a:rPr lang="en-US" altLang="zh-CN" sz="2400" dirty="0"/>
              <a:t> the exponents without bias or using the biased </a:t>
            </a:r>
          </a:p>
          <a:p>
            <a:pPr lvl="1"/>
            <a:r>
              <a:rPr lang="en-US" altLang="zh-CN" sz="2000" dirty="0"/>
              <a:t>-1 + (-2)=-3 </a:t>
            </a:r>
          </a:p>
          <a:p>
            <a:pPr lvl="1"/>
            <a:r>
              <a:rPr lang="en-US" altLang="zh-CN" sz="2000" dirty="0"/>
              <a:t>(-1 + 127) + (-2 + 127) </a:t>
            </a:r>
            <a:r>
              <a:rPr lang="en-US" altLang="zh-CN" sz="2000" dirty="0">
                <a:solidFill>
                  <a:srgbClr val="FF0000"/>
                </a:solidFill>
              </a:rPr>
              <a:t>- 127 </a:t>
            </a:r>
            <a:r>
              <a:rPr lang="en-US" altLang="zh-CN" sz="2000" dirty="0"/>
              <a:t>= (-1 - 2) + (127 + 127-127) =-3+127 = 124 </a:t>
            </a:r>
          </a:p>
          <a:p>
            <a:r>
              <a:rPr lang="en-US" altLang="zh-CN" sz="2400" dirty="0"/>
              <a:t>Step 2. Multiplying the </a:t>
            </a:r>
            <a:r>
              <a:rPr lang="en-US" altLang="zh-CN" sz="2400" dirty="0" err="1"/>
              <a:t>significands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1.110000</a:t>
            </a:r>
            <a:r>
              <a:rPr lang="en-US" altLang="zh-CN" sz="2000" baseline="-25000" dirty="0" err="1"/>
              <a:t>two</a:t>
            </a:r>
            <a:r>
              <a:rPr lang="en-US" altLang="zh-CN" sz="2000" dirty="0" err="1"/>
              <a:t>x2</a:t>
            </a:r>
            <a:r>
              <a:rPr lang="en-US" altLang="zh-CN" sz="2000" baseline="30000" dirty="0"/>
              <a:t>-3</a:t>
            </a:r>
          </a:p>
          <a:p>
            <a:r>
              <a:rPr lang="en-US" altLang="zh-CN" sz="2400" dirty="0"/>
              <a:t>Step 3. normalize</a:t>
            </a:r>
          </a:p>
          <a:p>
            <a:pPr lvl="1"/>
            <a:r>
              <a:rPr lang="en-US" altLang="zh-CN" sz="2000" dirty="0"/>
              <a:t>127 </a:t>
            </a:r>
            <a:r>
              <a:rPr lang="zh-CN" altLang="en-US" sz="2000" dirty="0"/>
              <a:t>≥ </a:t>
            </a:r>
            <a:r>
              <a:rPr lang="en-US" altLang="zh-CN" sz="2000" dirty="0"/>
              <a:t>-3 </a:t>
            </a:r>
            <a:r>
              <a:rPr lang="zh-CN" altLang="en-US" sz="2000" dirty="0"/>
              <a:t>≥ </a:t>
            </a:r>
            <a:r>
              <a:rPr lang="en-US" altLang="zh-CN" sz="2000" dirty="0"/>
              <a:t>-126, no overflow or underflow. </a:t>
            </a:r>
          </a:p>
          <a:p>
            <a:r>
              <a:rPr lang="en-US" altLang="zh-CN" sz="2400" dirty="0"/>
              <a:t>Step 4. Rounding</a:t>
            </a:r>
          </a:p>
          <a:p>
            <a:pPr lvl="1"/>
            <a:r>
              <a:rPr lang="en-US" altLang="zh-CN" sz="2000" dirty="0" err="1"/>
              <a:t>1.110</a:t>
            </a:r>
            <a:r>
              <a:rPr lang="en-US" altLang="zh-CN" sz="2000" baseline="-25000" dirty="0" err="1"/>
              <a:t>two</a:t>
            </a:r>
            <a:r>
              <a:rPr lang="en-US" altLang="zh-CN" sz="2000" dirty="0" err="1"/>
              <a:t>x2</a:t>
            </a:r>
            <a:r>
              <a:rPr lang="en-US" altLang="zh-CN" sz="2000" baseline="30000" dirty="0"/>
              <a:t>-3</a:t>
            </a:r>
          </a:p>
          <a:p>
            <a:r>
              <a:rPr lang="en-US" altLang="zh-CN" sz="2400" dirty="0"/>
              <a:t>Step 5. sign </a:t>
            </a:r>
          </a:p>
          <a:p>
            <a:pPr lvl="1"/>
            <a:r>
              <a:rPr lang="en-US" altLang="zh-CN" sz="2000" dirty="0"/>
              <a:t>-</a:t>
            </a:r>
            <a:r>
              <a:rPr lang="en-US" altLang="zh-CN" sz="2000" dirty="0" err="1"/>
              <a:t>1.110</a:t>
            </a:r>
            <a:r>
              <a:rPr lang="en-US" altLang="zh-CN" sz="2000" baseline="-25000" dirty="0" err="1"/>
              <a:t>two</a:t>
            </a:r>
            <a:r>
              <a:rPr lang="en-US" altLang="zh-CN" sz="2000" dirty="0" err="1"/>
              <a:t>x2</a:t>
            </a:r>
            <a:r>
              <a:rPr lang="en-US" altLang="zh-CN" sz="2000" baseline="30000" dirty="0"/>
              <a:t>-3 </a:t>
            </a:r>
            <a:r>
              <a:rPr lang="en-US" altLang="zh-CN" sz="2000" dirty="0"/>
              <a:t>=-</a:t>
            </a:r>
            <a:r>
              <a:rPr lang="en-US" altLang="zh-CN" sz="2000" dirty="0" err="1"/>
              <a:t>0.21875</a:t>
            </a:r>
            <a:r>
              <a:rPr lang="en-US" altLang="zh-CN" sz="2000" baseline="-25000" dirty="0" err="1"/>
              <a:t>ten</a:t>
            </a:r>
            <a:r>
              <a:rPr lang="en-US" altLang="zh-CN" sz="2000" baseline="-25000" dirty="0"/>
              <a:t> </a:t>
            </a:r>
            <a:endParaRPr lang="zh-CN" altLang="en-US" sz="2000" baseline="-25000" dirty="0"/>
          </a:p>
        </p:txBody>
      </p:sp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6951" y="3284539"/>
            <a:ext cx="1223963" cy="1887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809984" y="81558"/>
            <a:ext cx="7867667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Division-- Brief</a:t>
            </a:r>
          </a:p>
        </p:txBody>
      </p:sp>
      <p:sp>
        <p:nvSpPr>
          <p:cNvPr id="94211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919288" y="1773239"/>
            <a:ext cx="8540750" cy="419417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Subtraction of exponents</a:t>
            </a:r>
          </a:p>
          <a:p>
            <a:r>
              <a:rPr lang="en-US" altLang="zh-CN"/>
              <a:t>Division of the significants</a:t>
            </a:r>
          </a:p>
          <a:p>
            <a:r>
              <a:rPr lang="en-US" altLang="zh-CN"/>
              <a:t>Normalisation</a:t>
            </a:r>
          </a:p>
          <a:p>
            <a:r>
              <a:rPr lang="en-US" altLang="zh-CN"/>
              <a:t>Runding</a:t>
            </a:r>
          </a:p>
          <a:p>
            <a:r>
              <a:rPr lang="en-US" altLang="zh-CN"/>
              <a:t>Sign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9376" y="102402"/>
            <a:ext cx="5112568" cy="12390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Accurate Arithmetic </a:t>
            </a:r>
            <a:endParaRPr lang="zh-CN" altLang="en-US" dirty="0"/>
          </a:p>
        </p:txBody>
      </p:sp>
      <p:sp>
        <p:nvSpPr>
          <p:cNvPr id="101379" name="内容占位符 2"/>
          <p:cNvSpPr>
            <a:spLocks noGrp="1"/>
          </p:cNvSpPr>
          <p:nvPr>
            <p:ph idx="4294967295"/>
          </p:nvPr>
        </p:nvSpPr>
        <p:spPr>
          <a:xfrm>
            <a:off x="1919288" y="1341439"/>
            <a:ext cx="9505304" cy="5255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dirty="0"/>
              <a:t>IEEE 754 always keeps two extra bits on the right during intermediate additions, called </a:t>
            </a:r>
            <a:r>
              <a:rPr lang="en-US" altLang="zh-CN" sz="2400" dirty="0">
                <a:solidFill>
                  <a:srgbClr val="FF0000"/>
                </a:solidFill>
              </a:rPr>
              <a:t>guard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round</a:t>
            </a:r>
          </a:p>
          <a:p>
            <a:r>
              <a:rPr lang="en-US" altLang="zh-CN" sz="2400" dirty="0"/>
              <a:t>Rounding with Guard Digits  </a:t>
            </a:r>
            <a:r>
              <a:rPr lang="zh-CN" altLang="en-US" sz="2400" dirty="0"/>
              <a:t>先算再四舍五入</a:t>
            </a:r>
            <a:endParaRPr lang="en-US" altLang="zh-CN" sz="2400" dirty="0"/>
          </a:p>
          <a:p>
            <a:pPr lvl="1"/>
            <a:r>
              <a:rPr lang="en-US" altLang="zh-CN" sz="2000" dirty="0"/>
              <a:t>Add </a:t>
            </a:r>
            <a:r>
              <a:rPr lang="en-US" altLang="zh-CN" sz="2000" dirty="0" err="1"/>
              <a:t>2.56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0</a:t>
            </a:r>
            <a:r>
              <a:rPr lang="en-US" altLang="zh-CN" sz="2000" dirty="0"/>
              <a:t> to </a:t>
            </a:r>
            <a:r>
              <a:rPr lang="en-US" altLang="zh-CN" sz="2000" dirty="0" err="1"/>
              <a:t>2.34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endParaRPr lang="en-US" altLang="zh-CN" sz="2000" baseline="30000" dirty="0"/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guard</a:t>
            </a:r>
            <a:r>
              <a:rPr lang="en-US" altLang="zh-CN" sz="2000" dirty="0"/>
              <a:t> digit holds 5 and the </a:t>
            </a:r>
            <a:r>
              <a:rPr lang="en-US" altLang="zh-CN" sz="2000" b="1" dirty="0">
                <a:solidFill>
                  <a:srgbClr val="FF0000"/>
                </a:solidFill>
              </a:rPr>
              <a:t>round</a:t>
            </a:r>
            <a:r>
              <a:rPr lang="en-US" altLang="zh-CN" sz="2000" dirty="0"/>
              <a:t> digit holds 6.</a:t>
            </a:r>
            <a:r>
              <a:rPr lang="zh-CN" altLang="en-US" sz="2000" dirty="0"/>
              <a:t>（加法一个</a:t>
            </a:r>
            <a:r>
              <a:rPr lang="en-US" altLang="zh-CN" sz="2000" dirty="0"/>
              <a:t>guard</a:t>
            </a:r>
            <a:r>
              <a:rPr lang="zh-CN" altLang="en-US" sz="2000" dirty="0"/>
              <a:t>就足够，乘法需要</a:t>
            </a:r>
            <a:r>
              <a:rPr lang="en-US" altLang="zh-CN" sz="2000" dirty="0"/>
              <a:t>round</a:t>
            </a:r>
            <a:r>
              <a:rPr lang="zh-CN" altLang="en-US" sz="2000" dirty="0"/>
              <a:t>）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2.37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. </a:t>
            </a:r>
          </a:p>
          <a:p>
            <a:r>
              <a:rPr lang="en-US" altLang="zh-CN" sz="2400" dirty="0"/>
              <a:t>Rounding without Guard Digits </a:t>
            </a:r>
          </a:p>
          <a:p>
            <a:endParaRPr lang="en-US" altLang="zh-CN" sz="24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Sum=</a:t>
            </a:r>
            <a:r>
              <a:rPr lang="en-US" altLang="zh-CN" sz="2000" dirty="0" err="1"/>
              <a:t>2.36</a:t>
            </a:r>
            <a:r>
              <a:rPr lang="en-US" altLang="zh-CN" sz="2000" baseline="-25000" dirty="0" err="1"/>
              <a:t>ten</a:t>
            </a:r>
            <a:r>
              <a:rPr lang="en-US" altLang="zh-CN" sz="2000" dirty="0"/>
              <a:t> x 10</a:t>
            </a:r>
            <a:r>
              <a:rPr lang="en-US" altLang="zh-CN" sz="2000" baseline="30000" dirty="0"/>
              <a:t>2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9223" y="2750875"/>
            <a:ext cx="1376362" cy="865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6067" y="4786323"/>
            <a:ext cx="1082675" cy="887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95600" y="461191"/>
            <a:ext cx="7867667" cy="11319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sticky bit</a:t>
            </a:r>
            <a:endParaRPr lang="zh-CN" altLang="en-US" dirty="0"/>
          </a:p>
        </p:txBody>
      </p:sp>
      <p:sp>
        <p:nvSpPr>
          <p:cNvPr id="105475" name="内容占位符 2"/>
          <p:cNvSpPr>
            <a:spLocks noGrp="1"/>
          </p:cNvSpPr>
          <p:nvPr>
            <p:ph idx="4294967295"/>
          </p:nvPr>
        </p:nvSpPr>
        <p:spPr>
          <a:xfrm>
            <a:off x="1415480" y="1628801"/>
            <a:ext cx="9793088" cy="345638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 bit used in rounding in addition to guard and round that is set whenever there are nonzero bits to the right of the round bit. </a:t>
            </a:r>
          </a:p>
          <a:p>
            <a:r>
              <a:rPr lang="en-US" altLang="zh-CN" dirty="0"/>
              <a:t>allows the computer to see the difference between 0.50 ... 00</a:t>
            </a:r>
            <a:r>
              <a:rPr lang="en-US" altLang="zh-CN" baseline="-25000" dirty="0"/>
              <a:t>ten</a:t>
            </a:r>
            <a:r>
              <a:rPr lang="en-US" altLang="zh-CN" dirty="0"/>
              <a:t> and 0.50 ... 01</a:t>
            </a:r>
            <a:r>
              <a:rPr lang="en-US" altLang="zh-CN" baseline="-25000" dirty="0"/>
              <a:t>ten</a:t>
            </a:r>
            <a:r>
              <a:rPr lang="en-US" altLang="zh-CN" dirty="0"/>
              <a:t> when rounding.</a:t>
            </a:r>
            <a:r>
              <a:rPr lang="zh-CN" altLang="en-US" dirty="0"/>
              <a:t>区分</a:t>
            </a:r>
            <a:r>
              <a:rPr lang="en-US" altLang="zh-CN" dirty="0"/>
              <a:t>0.5</a:t>
            </a:r>
            <a:r>
              <a:rPr lang="zh-CN" altLang="en-US" dirty="0"/>
              <a:t>和比</a:t>
            </a:r>
            <a:r>
              <a:rPr lang="en-US" altLang="zh-CN" dirty="0"/>
              <a:t>0.5</a:t>
            </a:r>
            <a:r>
              <a:rPr lang="zh-CN" altLang="en-US" dirty="0"/>
              <a:t>大一点</a:t>
            </a:r>
            <a:endParaRPr lang="en-US" altLang="zh-CN" dirty="0"/>
          </a:p>
          <a:p>
            <a:r>
              <a:rPr lang="en-US" altLang="zh-CN" dirty="0"/>
              <a:t>examples in the floating point format with </a:t>
            </a:r>
            <a:r>
              <a:rPr lang="en-US" altLang="zh-CN" dirty="0">
                <a:solidFill>
                  <a:srgbClr val="0070C0"/>
                </a:solidFill>
              </a:rPr>
              <a:t>guard, round and sticky </a:t>
            </a:r>
            <a:r>
              <a:rPr lang="en-US" altLang="zh-CN" dirty="0"/>
              <a:t>bits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D90E9D8-213C-7712-4180-5FE0EA8E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31457"/>
            <a:ext cx="9721080" cy="65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9245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35360" y="0"/>
            <a:ext cx="1008112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Examples for guard, round, and sticky bit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79576" y="1124744"/>
            <a:ext cx="8578850" cy="50403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sz="1800" dirty="0"/>
              <a:t>			     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g r s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1.11000000000000000000100 </a:t>
            </a:r>
            <a:r>
              <a:rPr lang="en-US" altLang="zh-CN" sz="1800" dirty="0">
                <a:highlight>
                  <a:srgbClr val="FFFF00"/>
                </a:highlight>
              </a:rPr>
              <a:t>0 0 0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1.11000000000000000000100 (mantissa used, exact representation)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1.11000000000000000000000 0 1 0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1.11000000000000000000000 1 1 1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1.11000000000000000000001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1.11000000000000000000000 0 0 1 </a:t>
            </a: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0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1.11000000000000000000000 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LSB=0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800" dirty="0"/>
              <a:t>1.1100000000000000000000</a:t>
            </a:r>
            <a:r>
              <a:rPr lang="en-US" altLang="zh-CN" sz="1800" b="1" dirty="0">
                <a:solidFill>
                  <a:srgbClr val="00B050"/>
                </a:solidFill>
              </a:rPr>
              <a:t>1</a:t>
            </a:r>
            <a:r>
              <a:rPr lang="en-US" altLang="zh-CN" sz="1800" dirty="0"/>
              <a:t> 1 0 0 (the “halfway” case) </a:t>
            </a:r>
            <a:r>
              <a:rPr lang="en-US" altLang="zh-CN" sz="1800" dirty="0">
                <a:solidFill>
                  <a:srgbClr val="FF0000"/>
                </a:solidFill>
              </a:rPr>
              <a:t>1.11000000000000000000010</a:t>
            </a:r>
            <a:r>
              <a:rPr lang="zh-CN" altLang="en-US" sz="1800" dirty="0">
                <a:solidFill>
                  <a:srgbClr val="FF0000"/>
                </a:solidFill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LSB=1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endParaRPr lang="zh-CN" altLang="en-US" sz="1800" dirty="0"/>
          </a:p>
          <a:p>
            <a:pPr>
              <a:defRPr/>
            </a:pP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3F6A53-7F04-9EAC-4F71-F74D39621464}"/>
              </a:ext>
            </a:extLst>
          </p:cNvPr>
          <p:cNvSpPr txBox="1"/>
          <p:nvPr/>
        </p:nvSpPr>
        <p:spPr>
          <a:xfrm>
            <a:off x="8328248" y="53012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凑偶</a:t>
            </a:r>
          </a:p>
        </p:txBody>
      </p: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1B535-1638-18AB-7AFA-C934B3E55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400" y="620688"/>
            <a:ext cx="7706072" cy="3275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位下的</a:t>
            </a:r>
            <a:r>
              <a:rPr lang="en-US" altLang="zh-CN" dirty="0"/>
              <a:t>GRS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7F066-8EA2-50CC-8825-61686DF5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9581300" cy="2088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F503D-4025-35AA-04C5-0897DB00D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284984"/>
            <a:ext cx="7239627" cy="3093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69E00C-3AE1-A49E-0FF6-90232FABE627}"/>
              </a:ext>
            </a:extLst>
          </p:cNvPr>
          <p:cNvSpPr/>
          <p:nvPr/>
        </p:nvSpPr>
        <p:spPr>
          <a:xfrm>
            <a:off x="2423592" y="4149080"/>
            <a:ext cx="28803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23332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8791A-9C2E-D947-C83C-DEF4C30846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432" y="11663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原码除法运算（不恢复余数法）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33983-8EF1-6DE9-D1E7-5BA6B20712B9}"/>
              </a:ext>
            </a:extLst>
          </p:cNvPr>
          <p:cNvSpPr txBox="1"/>
          <p:nvPr/>
        </p:nvSpPr>
        <p:spPr>
          <a:xfrm>
            <a:off x="692968" y="1340768"/>
            <a:ext cx="10153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减法用补码加法实现，商的符号由异或实现。 被除数                                    ，除数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商的符号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商的数值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先用被除数减去除数                                                                     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当余数为正时，商加上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，余数和商左移一位，再减去除数；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当余数为负时，商加上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，余数和商左移一位，再加上除数；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当第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步余数为负时，则加上             得到第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步正确的余数（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余数和被除数同号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792204F-34B1-090E-8115-1E9F3B27A2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152508"/>
              </p:ext>
            </p:extLst>
          </p:nvPr>
        </p:nvGraphicFramePr>
        <p:xfrm>
          <a:off x="6120611" y="1301640"/>
          <a:ext cx="2138470" cy="44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91880" imgH="228600" progId="Equation.DSMT4">
                  <p:embed/>
                </p:oleObj>
              </mc:Choice>
              <mc:Fallback>
                <p:oleObj name="Equation" r:id="rId3" imgW="1091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0611" y="1301640"/>
                        <a:ext cx="2138470" cy="44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44D64D2-4EB0-7B1B-0C02-2322640EA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696003"/>
              </p:ext>
            </p:extLst>
          </p:nvPr>
        </p:nvGraphicFramePr>
        <p:xfrm>
          <a:off x="9120335" y="1327894"/>
          <a:ext cx="2237935" cy="44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228600" progId="Equation.DSMT4">
                  <p:embed/>
                </p:oleObj>
              </mc:Choice>
              <mc:Fallback>
                <p:oleObj name="Equation" r:id="rId5" imgW="1143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0335" y="1327894"/>
                        <a:ext cx="2237935" cy="44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EFA81D2-379D-372A-7028-27CA8F935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478227"/>
              </p:ext>
            </p:extLst>
          </p:nvPr>
        </p:nvGraphicFramePr>
        <p:xfrm>
          <a:off x="2135560" y="1816013"/>
          <a:ext cx="1651111" cy="48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74360" imgH="228600" progId="Equation.DSMT4">
                  <p:embed/>
                </p:oleObj>
              </mc:Choice>
              <mc:Fallback>
                <p:oleObj name="Equation" r:id="rId7" imgW="774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5560" y="1816013"/>
                        <a:ext cx="1651111" cy="48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DD98123-4923-122A-E757-99D5F7AA3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469145"/>
              </p:ext>
            </p:extLst>
          </p:nvPr>
        </p:nvGraphicFramePr>
        <p:xfrm>
          <a:off x="4963945" y="1749227"/>
          <a:ext cx="1248551" cy="78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EFA81D2-379D-372A-7028-27CA8F935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63945" y="1749227"/>
                        <a:ext cx="1248551" cy="787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2ED2D2B-51B8-9CA9-C923-EFE23EE63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830470"/>
              </p:ext>
            </p:extLst>
          </p:nvPr>
        </p:nvGraphicFramePr>
        <p:xfrm>
          <a:off x="3215680" y="2692905"/>
          <a:ext cx="4381191" cy="462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0" imgH="241200" progId="Equation.DSMT4">
                  <p:embed/>
                </p:oleObj>
              </mc:Choice>
              <mc:Fallback>
                <p:oleObj name="Equation" r:id="rId11" imgW="2286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15680" y="2692905"/>
                        <a:ext cx="4381191" cy="462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F3309E1-DCB7-3352-9F5F-451F1C090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724028"/>
              </p:ext>
            </p:extLst>
          </p:nvPr>
        </p:nvGraphicFramePr>
        <p:xfrm>
          <a:off x="4295799" y="4027927"/>
          <a:ext cx="549171" cy="462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5799" y="4027927"/>
                        <a:ext cx="549171" cy="462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267987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CA6337-020E-5755-DFCB-399263BD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410398"/>
            <a:ext cx="8333836" cy="60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00609"/>
      </p:ext>
    </p:extLst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344" y="404664"/>
            <a:ext cx="569106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Division </a:t>
            </a:r>
            <a:r>
              <a:rPr lang="en-US" altLang="zh-CN" dirty="0" err="1"/>
              <a:t>V1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F96C5A-714E-2979-EFAB-D68B2AC6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5" y="1268760"/>
            <a:ext cx="10655799" cy="5184576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85C0B-934F-E403-25CD-927ED7BD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" y="440668"/>
            <a:ext cx="10964232" cy="5976664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D78B25-EECB-9B55-497F-8F97E4C2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548680"/>
            <a:ext cx="9289032" cy="6119711"/>
          </a:xfrm>
          <a:prstGeom prst="rect">
            <a:avLst/>
          </a:prstGeom>
        </p:spPr>
      </p:pic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2325</TotalTime>
  <Words>1577</Words>
  <Application>Microsoft Office PowerPoint</Application>
  <PresentationFormat>宽屏</PresentationFormat>
  <Paragraphs>240</Paragraphs>
  <Slides>41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 Unicode MS</vt:lpstr>
      <vt:lpstr>宋体</vt:lpstr>
      <vt:lpstr>微软雅黑</vt:lpstr>
      <vt:lpstr>Arial</vt:lpstr>
      <vt:lpstr>Calibri</vt:lpstr>
      <vt:lpstr>Times New Roman</vt:lpstr>
      <vt:lpstr>Wingdings</vt:lpstr>
      <vt:lpstr>1_Default Design</vt:lpstr>
      <vt:lpstr>Equation</vt:lpstr>
      <vt:lpstr>PowerPoint 演示文稿</vt:lpstr>
      <vt:lpstr>1    Division</vt:lpstr>
      <vt:lpstr>符号位扩展（sign extension）</vt:lpstr>
      <vt:lpstr>PowerPoint 演示文稿</vt:lpstr>
      <vt:lpstr>原码除法运算（不恢复余数法）</vt:lpstr>
      <vt:lpstr>PowerPoint 演示文稿</vt:lpstr>
      <vt:lpstr>Division V1</vt:lpstr>
      <vt:lpstr>PowerPoint 演示文稿</vt:lpstr>
      <vt:lpstr>PowerPoint 演示文稿</vt:lpstr>
      <vt:lpstr>Division V3</vt:lpstr>
      <vt:lpstr>PowerPoint 演示文稿</vt:lpstr>
      <vt:lpstr>Example 7/2 for Division V3</vt:lpstr>
      <vt:lpstr>Signed division符号数除法</vt:lpstr>
      <vt:lpstr>2    Floating point numbers </vt:lpstr>
      <vt:lpstr>PowerPoint 演示文稿</vt:lpstr>
      <vt:lpstr>Floating point numbers</vt:lpstr>
      <vt:lpstr>PowerPoint 演示文稿</vt:lpstr>
      <vt:lpstr>PowerPoint 演示文稿</vt:lpstr>
      <vt:lpstr>规格化</vt:lpstr>
      <vt:lpstr>PowerPoint 演示文稿</vt:lpstr>
      <vt:lpstr>PowerPoint 演示文稿</vt:lpstr>
      <vt:lpstr>Limitations</vt:lpstr>
      <vt:lpstr>PowerPoint 演示文稿</vt:lpstr>
      <vt:lpstr>IEEE 754 standard</vt:lpstr>
      <vt:lpstr>PowerPoint 演示文稿</vt:lpstr>
      <vt:lpstr>Example:          y=0.5+(-0.4375) in binary</vt:lpstr>
      <vt:lpstr>PowerPoint 演示文稿</vt:lpstr>
      <vt:lpstr>IEEE 754 round modes舍入</vt:lpstr>
      <vt:lpstr>PowerPoint 演示文稿</vt:lpstr>
      <vt:lpstr>PowerPoint 演示文稿</vt:lpstr>
      <vt:lpstr>Multiplication 乘法</vt:lpstr>
      <vt:lpstr>PowerPoint 演示文稿</vt:lpstr>
      <vt:lpstr>ULP and Lsb</vt:lpstr>
      <vt:lpstr>Parallelism and Computer Arithmetic: Associativity </vt:lpstr>
      <vt:lpstr>Data Flow</vt:lpstr>
      <vt:lpstr>multiplying the numbers  0.5ten and -0.4375ten       →1.000twox 2-1 by -1.110twox 2-2 </vt:lpstr>
      <vt:lpstr>Division-- Brief</vt:lpstr>
      <vt:lpstr>Accurate Arithmetic </vt:lpstr>
      <vt:lpstr>sticky bit</vt:lpstr>
      <vt:lpstr>Examples for guard, round, and sticky bit</vt:lpstr>
      <vt:lpstr>16位下的GRS </vt:lpstr>
    </vt:vector>
  </TitlesOfParts>
  <Company>zjucs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jxh</dc:creator>
  <cp:lastModifiedBy>周 炜</cp:lastModifiedBy>
  <cp:revision>96</cp:revision>
  <dcterms:created xsi:type="dcterms:W3CDTF">2011-04-06T06:58:23Z</dcterms:created>
  <dcterms:modified xsi:type="dcterms:W3CDTF">2023-05-24T14:31:01Z</dcterms:modified>
</cp:coreProperties>
</file>